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4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DBA27-15ED-468E-8A12-1B4010093A1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341776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DBA27-15ED-468E-8A12-1B4010093A1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42697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DBA27-15ED-468E-8A12-1B4010093A1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321351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DBA27-15ED-468E-8A12-1B4010093A1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225878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1DBA27-15ED-468E-8A12-1B4010093A1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130448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DBA27-15ED-468E-8A12-1B4010093A17}"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160626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DBA27-15ED-468E-8A12-1B4010093A17}"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291495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DBA27-15ED-468E-8A12-1B4010093A17}"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286266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DBA27-15ED-468E-8A12-1B4010093A17}"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322158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1DBA27-15ED-468E-8A12-1B4010093A17}"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195895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1DBA27-15ED-468E-8A12-1B4010093A17}"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90080-5D3A-4174-B921-C5CEB26C63C7}" type="slidenum">
              <a:rPr lang="en-US" smtClean="0"/>
              <a:t>‹#›</a:t>
            </a:fld>
            <a:endParaRPr lang="en-US"/>
          </a:p>
        </p:txBody>
      </p:sp>
    </p:spTree>
    <p:extLst>
      <p:ext uri="{BB962C8B-B14F-4D97-AF65-F5344CB8AC3E}">
        <p14:creationId xmlns:p14="http://schemas.microsoft.com/office/powerpoint/2010/main" val="323487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DBA27-15ED-468E-8A12-1B4010093A17}" type="datetimeFigureOut">
              <a:rPr lang="en-US" smtClean="0"/>
              <a:t>8/21/2017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90080-5D3A-4174-B921-C5CEB26C63C7}" type="slidenum">
              <a:rPr lang="en-US" smtClean="0"/>
              <a:t>‹#›</a:t>
            </a:fld>
            <a:endParaRPr lang="en-US"/>
          </a:p>
        </p:txBody>
      </p:sp>
    </p:spTree>
    <p:extLst>
      <p:ext uri="{BB962C8B-B14F-4D97-AF65-F5344CB8AC3E}">
        <p14:creationId xmlns:p14="http://schemas.microsoft.com/office/powerpoint/2010/main" val="262869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E:\teaching\night_elie_wiesel\Learning%20Centers\Two-Research%20Presentations\research%20project%20rubric.docx" TargetMode="External"/><Relationship Id="rId2" Type="http://schemas.openxmlformats.org/officeDocument/2006/relationships/hyperlink" Target="file:///E:\teaching\night_elie_wiesel\Learning%20Centers\Two-Research%20Presentations\Research%20Topics.docx" TargetMode="External"/><Relationship Id="rId1" Type="http://schemas.openxmlformats.org/officeDocument/2006/relationships/slideLayout" Target="../slideLayouts/slideLayout2.xml"/><Relationship Id="rId4" Type="http://schemas.openxmlformats.org/officeDocument/2006/relationships/hyperlink" Target="https://owl.english.purdue.edu/owl/resource/747/0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Proper Presenting:</a:t>
            </a:r>
            <a:endParaRPr lang="en-US" dirty="0"/>
          </a:p>
        </p:txBody>
      </p:sp>
      <p:sp>
        <p:nvSpPr>
          <p:cNvPr id="3" name="Subtitle 2"/>
          <p:cNvSpPr>
            <a:spLocks noGrp="1"/>
          </p:cNvSpPr>
          <p:nvPr>
            <p:ph type="subTitle" idx="1"/>
          </p:nvPr>
        </p:nvSpPr>
        <p:spPr/>
        <p:txBody>
          <a:bodyPr/>
          <a:lstStyle/>
          <a:p>
            <a:r>
              <a:rPr lang="en-US" dirty="0" smtClean="0"/>
              <a:t>A Few Hints and Tips</a:t>
            </a:r>
            <a:endParaRPr lang="en-US" dirty="0"/>
          </a:p>
        </p:txBody>
      </p:sp>
    </p:spTree>
    <p:extLst>
      <p:ext uri="{BB962C8B-B14F-4D97-AF65-F5344CB8AC3E}">
        <p14:creationId xmlns:p14="http://schemas.microsoft.com/office/powerpoint/2010/main" val="1065059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Title of information here: Effective? Ineffective?</a:t>
            </a:r>
            <a:endParaRPr lang="en-US" dirty="0">
              <a:solidFill>
                <a:srgbClr val="FF0000"/>
              </a:solidFill>
            </a:endParaRPr>
          </a:p>
        </p:txBody>
      </p:sp>
      <p:sp>
        <p:nvSpPr>
          <p:cNvPr id="3" name="Content Placeholder 2"/>
          <p:cNvSpPr>
            <a:spLocks noGrp="1"/>
          </p:cNvSpPr>
          <p:nvPr>
            <p:ph idx="1"/>
          </p:nvPr>
        </p:nvSpPr>
        <p:spPr>
          <a:xfrm>
            <a:off x="838200" y="1825625"/>
            <a:ext cx="10515600" cy="4749346"/>
          </a:xfrm>
          <a:solidFill>
            <a:srgbClr val="FF6600"/>
          </a:solidFill>
        </p:spPr>
        <p:txBody>
          <a:bodyPr>
            <a:normAutofit fontScale="92500" lnSpcReduction="20000"/>
          </a:bodyPr>
          <a:lstStyle/>
          <a:p>
            <a:endParaRPr lang="en-US" dirty="0" smtClean="0">
              <a:solidFill>
                <a:schemeClr val="accent4">
                  <a:lumMod val="60000"/>
                  <a:lumOff val="40000"/>
                </a:schemeClr>
              </a:solidFill>
            </a:endParaRPr>
          </a:p>
          <a:p>
            <a:r>
              <a:rPr lang="en-US" dirty="0">
                <a:solidFill>
                  <a:srgbClr val="FFFF00"/>
                </a:solidFill>
              </a:rPr>
              <a:t>See which topics are assigned to your group based on your table name. Using the </a:t>
            </a:r>
            <a:r>
              <a:rPr lang="en-US" b="1" u="sng" dirty="0">
                <a:solidFill>
                  <a:srgbClr val="FFFF00"/>
                </a:solidFill>
                <a:hlinkClick r:id="rId2" action="ppaction://hlinkfile"/>
              </a:rPr>
              <a:t>“Research Topics”</a:t>
            </a:r>
            <a:r>
              <a:rPr lang="en-US" dirty="0">
                <a:solidFill>
                  <a:srgbClr val="FFFF00"/>
                </a:solidFill>
              </a:rPr>
              <a:t> worksheet and the </a:t>
            </a:r>
            <a:r>
              <a:rPr lang="en-US" b="1" u="sng" dirty="0">
                <a:solidFill>
                  <a:srgbClr val="FFFF00"/>
                </a:solidFill>
                <a:hlinkClick r:id="rId3" action="ppaction://hlinkfile"/>
              </a:rPr>
              <a:t>“Research Project Rubric,”</a:t>
            </a:r>
            <a:r>
              <a:rPr lang="en-US" dirty="0">
                <a:solidFill>
                  <a:srgbClr val="FFFF00"/>
                </a:solidFill>
              </a:rPr>
              <a:t> assign the various tasks to each member of your group. Research your topic  using </a:t>
            </a:r>
            <a:r>
              <a:rPr lang="en-US" b="1" i="1" u="sng" dirty="0">
                <a:solidFill>
                  <a:srgbClr val="FFFF00"/>
                </a:solidFill>
              </a:rPr>
              <a:t>credible</a:t>
            </a:r>
            <a:r>
              <a:rPr lang="en-US" dirty="0">
                <a:solidFill>
                  <a:srgbClr val="FFFF00"/>
                </a:solidFill>
              </a:rPr>
              <a:t> Internet sources (see your notes for help with this). Then, </a:t>
            </a:r>
            <a:r>
              <a:rPr lang="en-US" b="1" i="1" u="sng" dirty="0">
                <a:solidFill>
                  <a:srgbClr val="FFFF00"/>
                </a:solidFill>
              </a:rPr>
              <a:t>synthesize</a:t>
            </a:r>
            <a:r>
              <a:rPr lang="en-US" dirty="0">
                <a:solidFill>
                  <a:srgbClr val="FFFF00"/>
                </a:solidFill>
              </a:rPr>
              <a:t> your research into some sort of a presentation (PowerPoint, Prezi, </a:t>
            </a:r>
            <a:r>
              <a:rPr lang="en-US" dirty="0" err="1">
                <a:solidFill>
                  <a:srgbClr val="FFFF00"/>
                </a:solidFill>
              </a:rPr>
              <a:t>MovieMaker</a:t>
            </a:r>
            <a:r>
              <a:rPr lang="en-US" dirty="0">
                <a:solidFill>
                  <a:srgbClr val="FFFF00"/>
                </a:solidFill>
              </a:rPr>
              <a:t>, iMovie, website, etc.). </a:t>
            </a:r>
            <a:r>
              <a:rPr lang="en-US" b="1" dirty="0">
                <a:solidFill>
                  <a:srgbClr val="FFFF00"/>
                </a:solidFill>
              </a:rPr>
              <a:t>DO NOT just copy and paste</a:t>
            </a:r>
            <a:r>
              <a:rPr lang="en-US" dirty="0">
                <a:solidFill>
                  <a:srgbClr val="FFFF00"/>
                </a:solidFill>
              </a:rPr>
              <a:t> information from the websites into your presentation—this would be deemed plagiarism rather than your original work. Remember to cite the sources you use according to MLA style guidelines (see your notes for help, or check out </a:t>
            </a:r>
            <a:r>
              <a:rPr lang="en-US" u="sng" dirty="0">
                <a:solidFill>
                  <a:srgbClr val="FFFF00"/>
                </a:solidFill>
                <a:hlinkClick r:id="rId4"/>
              </a:rPr>
              <a:t>Purdue’s Online Writing Lab</a:t>
            </a:r>
            <a:r>
              <a:rPr lang="en-US" dirty="0">
                <a:solidFill>
                  <a:srgbClr val="FFFF00"/>
                </a:solidFill>
              </a:rPr>
              <a:t> for help). Yours is the only group assigned to research your topic, so it is your responsibility to teach it to the rest of us. Think about </a:t>
            </a:r>
            <a:r>
              <a:rPr lang="en-US" b="1" dirty="0">
                <a:solidFill>
                  <a:srgbClr val="FFFF00"/>
                </a:solidFill>
              </a:rPr>
              <a:t>what we need to know</a:t>
            </a:r>
            <a:r>
              <a:rPr lang="en-US" dirty="0">
                <a:solidFill>
                  <a:srgbClr val="FFFF00"/>
                </a:solidFill>
              </a:rPr>
              <a:t> in order to understand the importance of your topic by itself and in relation to the Holocaust.</a:t>
            </a:r>
          </a:p>
          <a:p>
            <a:endParaRPr lang="en-US" dirty="0" smtClean="0">
              <a:solidFill>
                <a:schemeClr val="accent4">
                  <a:lumMod val="60000"/>
                  <a:lumOff val="40000"/>
                </a:schemeClr>
              </a:solidFill>
            </a:endParaRPr>
          </a:p>
          <a:p>
            <a:endParaRPr lang="en-US" dirty="0">
              <a:solidFill>
                <a:schemeClr val="accent4">
                  <a:lumMod val="60000"/>
                  <a:lumOff val="40000"/>
                </a:schemeClr>
              </a:solidFill>
            </a:endParaRPr>
          </a:p>
          <a:p>
            <a:endParaRPr lang="en-US" dirty="0">
              <a:solidFill>
                <a:schemeClr val="accent4">
                  <a:lumMod val="60000"/>
                  <a:lumOff val="40000"/>
                </a:schemeClr>
              </a:solidFill>
            </a:endParaRPr>
          </a:p>
        </p:txBody>
      </p:sp>
    </p:spTree>
    <p:extLst>
      <p:ext uri="{BB962C8B-B14F-4D97-AF65-F5344CB8AC3E}">
        <p14:creationId xmlns:p14="http://schemas.microsoft.com/office/powerpoint/2010/main" val="1631409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Ineffective?</a:t>
            </a:r>
            <a:endParaRPr lang="en-US" dirty="0"/>
          </a:p>
        </p:txBody>
      </p:sp>
      <p:sp>
        <p:nvSpPr>
          <p:cNvPr id="3" name="Content Placeholder 2"/>
          <p:cNvSpPr>
            <a:spLocks noGrp="1"/>
          </p:cNvSpPr>
          <p:nvPr>
            <p:ph idx="1"/>
          </p:nvPr>
        </p:nvSpPr>
        <p:spPr/>
        <p:txBody>
          <a:bodyPr/>
          <a:lstStyle/>
          <a:p>
            <a:r>
              <a:rPr lang="en-US" dirty="0" smtClean="0"/>
              <a:t>Holocaust </a:t>
            </a:r>
          </a:p>
          <a:p>
            <a:r>
              <a:rPr lang="en-US" dirty="0" smtClean="0"/>
              <a:t>Main idea</a:t>
            </a:r>
          </a:p>
          <a:p>
            <a:r>
              <a:rPr lang="en-US" dirty="0" smtClean="0"/>
              <a:t>Main idea</a:t>
            </a:r>
          </a:p>
          <a:p>
            <a:r>
              <a:rPr lang="en-US" dirty="0" smtClean="0"/>
              <a:t>Main idea</a:t>
            </a:r>
            <a:endParaRPr lang="en-US" dirty="0"/>
          </a:p>
        </p:txBody>
      </p:sp>
    </p:spTree>
    <p:extLst>
      <p:ext uri="{BB962C8B-B14F-4D97-AF65-F5344CB8AC3E}">
        <p14:creationId xmlns:p14="http://schemas.microsoft.com/office/powerpoint/2010/main" val="175057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dirty="0" smtClean="0"/>
              <a:t>Effective? Ineffective?</a:t>
            </a:r>
            <a:endParaRPr lang="en-US" dirty="0"/>
          </a:p>
        </p:txBody>
      </p:sp>
      <p:sp>
        <p:nvSpPr>
          <p:cNvPr id="3" name="Content Placeholder 2"/>
          <p:cNvSpPr>
            <a:spLocks noGrp="1"/>
          </p:cNvSpPr>
          <p:nvPr>
            <p:ph idx="1"/>
          </p:nvPr>
        </p:nvSpPr>
        <p:spPr>
          <a:blipFill>
            <a:blip r:embed="rId3"/>
            <a:tile tx="0" ty="0" sx="100000" sy="100000" flip="none" algn="tl"/>
          </a:blipFill>
        </p:spPr>
        <p:txBody>
          <a:bodyPr/>
          <a:lstStyle/>
          <a:p>
            <a:r>
              <a:rPr lang="en-US" sz="3600" dirty="0" smtClean="0">
                <a:solidFill>
                  <a:srgbClr val="FFFF00"/>
                </a:solidFill>
              </a:rPr>
              <a:t>Holocaust: Concentration Camps</a:t>
            </a:r>
            <a:endParaRPr lang="en-US" dirty="0" smtClean="0">
              <a:solidFill>
                <a:srgbClr val="FFFF00"/>
              </a:solidFill>
            </a:endParaRPr>
          </a:p>
          <a:p>
            <a:r>
              <a:rPr lang="en-US" dirty="0" smtClean="0">
                <a:solidFill>
                  <a:srgbClr val="FFFF00"/>
                </a:solidFill>
              </a:rPr>
              <a:t>Main idea</a:t>
            </a:r>
          </a:p>
          <a:p>
            <a:pPr lvl="1"/>
            <a:r>
              <a:rPr lang="en-US" dirty="0" smtClean="0">
                <a:solidFill>
                  <a:srgbClr val="FFFF00"/>
                </a:solidFill>
              </a:rPr>
              <a:t>Evidence</a:t>
            </a:r>
          </a:p>
          <a:p>
            <a:pPr lvl="1"/>
            <a:endParaRPr lang="en-US" dirty="0">
              <a:solidFill>
                <a:srgbClr val="FFFF00"/>
              </a:solidFill>
            </a:endParaRPr>
          </a:p>
          <a:p>
            <a:pPr marL="0" lvl="1" indent="11113"/>
            <a:r>
              <a:rPr lang="en-US" sz="2800" dirty="0" smtClean="0">
                <a:solidFill>
                  <a:srgbClr val="FFFF00"/>
                </a:solidFill>
              </a:rPr>
              <a:t>Main idea</a:t>
            </a:r>
          </a:p>
          <a:p>
            <a:pPr lvl="1"/>
            <a:r>
              <a:rPr lang="en-US" dirty="0" smtClean="0">
                <a:solidFill>
                  <a:srgbClr val="FFFF00"/>
                </a:solidFill>
              </a:rPr>
              <a:t>Evidence</a:t>
            </a:r>
          </a:p>
          <a:p>
            <a:pPr lvl="1"/>
            <a:endParaRPr lang="en-US" dirty="0"/>
          </a:p>
          <a:p>
            <a:pPr lvl="1"/>
            <a:endParaRPr lang="en-US" dirty="0" smtClean="0"/>
          </a:p>
          <a:p>
            <a:pPr marL="457200" lvl="1"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6693" y="3301580"/>
            <a:ext cx="4553585" cy="3010320"/>
          </a:xfrm>
          <a:prstGeom prst="rect">
            <a:avLst/>
          </a:prstGeom>
        </p:spPr>
      </p:pic>
    </p:spTree>
    <p:extLst>
      <p:ext uri="{BB962C8B-B14F-4D97-AF65-F5344CB8AC3E}">
        <p14:creationId xmlns:p14="http://schemas.microsoft.com/office/powerpoint/2010/main" val="474864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good teachers do when presenting information?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5261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less effective teachers do when presenting information?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9499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Don’t Read</a:t>
            </a:r>
            <a:endParaRPr lang="en-US" dirty="0"/>
          </a:p>
        </p:txBody>
      </p:sp>
      <p:sp>
        <p:nvSpPr>
          <p:cNvPr id="3" name="Content Placeholder 2"/>
          <p:cNvSpPr>
            <a:spLocks noGrp="1"/>
          </p:cNvSpPr>
          <p:nvPr>
            <p:ph idx="1"/>
          </p:nvPr>
        </p:nvSpPr>
        <p:spPr/>
        <p:txBody>
          <a:bodyPr/>
          <a:lstStyle/>
          <a:p>
            <a:r>
              <a:rPr lang="en-US" sz="4400" dirty="0" smtClean="0"/>
              <a:t>Slides should consist mostly of talking points</a:t>
            </a:r>
          </a:p>
          <a:p>
            <a:pPr lvl="1"/>
            <a:r>
              <a:rPr lang="en-US" sz="4000" dirty="0" smtClean="0"/>
              <a:t>Know your subject well enough to talk about it</a:t>
            </a:r>
          </a:p>
          <a:p>
            <a:pPr lvl="1"/>
            <a:r>
              <a:rPr lang="en-US" sz="4000" dirty="0" smtClean="0"/>
              <a:t>DON’T READ SLIDES TO THE AUDIENCE!!!</a:t>
            </a:r>
          </a:p>
          <a:p>
            <a:pPr lvl="1"/>
            <a:r>
              <a:rPr lang="en-US" sz="4000" dirty="0" smtClean="0"/>
              <a:t>Avoid text-heavy slides</a:t>
            </a:r>
          </a:p>
          <a:p>
            <a:pPr lvl="1"/>
            <a:r>
              <a:rPr lang="en-US" sz="4000" dirty="0" smtClean="0"/>
              <a:t>Cite when necessary, but don’t copy and paste</a:t>
            </a:r>
          </a:p>
          <a:p>
            <a:pPr lvl="1"/>
            <a:endParaRPr lang="en-US" dirty="0"/>
          </a:p>
          <a:p>
            <a:pPr marL="0" lvl="1" indent="0">
              <a:buNone/>
            </a:pPr>
            <a:endParaRPr lang="en-US" dirty="0" smtClean="0"/>
          </a:p>
        </p:txBody>
      </p:sp>
    </p:spTree>
    <p:extLst>
      <p:ext uri="{BB962C8B-B14F-4D97-AF65-F5344CB8AC3E}">
        <p14:creationId xmlns:p14="http://schemas.microsoft.com/office/powerpoint/2010/main" val="803911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Images and Media</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3200" dirty="0" smtClean="0">
                <a:solidFill>
                  <a:schemeClr val="bg1"/>
                </a:solidFill>
              </a:rPr>
              <a:t>Ensure links work correctly BEFORE you present, not during</a:t>
            </a:r>
          </a:p>
          <a:p>
            <a:r>
              <a:rPr lang="en-US" sz="3200" dirty="0" smtClean="0">
                <a:solidFill>
                  <a:schemeClr val="bg1"/>
                </a:solidFill>
              </a:rPr>
              <a:t>Images and videos should ENHANCE, NOT DISTRACT!</a:t>
            </a:r>
          </a:p>
          <a:p>
            <a:pPr lvl="1"/>
            <a:r>
              <a:rPr lang="en-US" sz="2800" dirty="0" smtClean="0">
                <a:solidFill>
                  <a:schemeClr val="bg1"/>
                </a:solidFill>
              </a:rPr>
              <a:t>Does it reinforce my content?</a:t>
            </a:r>
          </a:p>
          <a:p>
            <a:pPr lvl="1"/>
            <a:r>
              <a:rPr lang="en-US" sz="2800" dirty="0" smtClean="0">
                <a:solidFill>
                  <a:schemeClr val="bg1"/>
                </a:solidFill>
              </a:rPr>
              <a:t>Is it relevant to my topic?</a:t>
            </a:r>
          </a:p>
          <a:p>
            <a:pPr lvl="1"/>
            <a:r>
              <a:rPr lang="en-US" sz="2800" dirty="0" smtClean="0">
                <a:solidFill>
                  <a:schemeClr val="bg1"/>
                </a:solidFill>
              </a:rPr>
              <a:t>Is it credible?</a:t>
            </a:r>
          </a:p>
          <a:p>
            <a:pPr lvl="1"/>
            <a:r>
              <a:rPr lang="en-US" sz="2800" dirty="0" smtClean="0">
                <a:solidFill>
                  <a:schemeClr val="bg1"/>
                </a:solidFill>
              </a:rPr>
              <a:t>Is it appropriate?</a:t>
            </a:r>
          </a:p>
          <a:p>
            <a:pPr lvl="1"/>
            <a:endParaRPr lang="en-US" sz="2800" dirty="0">
              <a:solidFill>
                <a:schemeClr val="bg1"/>
              </a:solidFill>
            </a:endParaRPr>
          </a:p>
          <a:p>
            <a:pPr marL="3175" lvl="1" indent="-3175"/>
            <a:r>
              <a:rPr lang="en-US" sz="3200" dirty="0" smtClean="0">
                <a:solidFill>
                  <a:schemeClr val="bg1"/>
                </a:solidFill>
              </a:rPr>
              <a:t>Don’t forget to cite images/media sources!!</a:t>
            </a:r>
            <a:endParaRPr lang="en-US" sz="3200" dirty="0">
              <a:solidFill>
                <a:schemeClr val="bg1"/>
              </a:solidFill>
            </a:endParaRPr>
          </a:p>
        </p:txBody>
      </p:sp>
    </p:spTree>
    <p:extLst>
      <p:ext uri="{BB962C8B-B14F-4D97-AF65-F5344CB8AC3E}">
        <p14:creationId xmlns:p14="http://schemas.microsoft.com/office/powerpoint/2010/main" val="3569822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Colors</a:t>
            </a:r>
            <a:r>
              <a:rPr lang="en-US" dirty="0" smtClean="0"/>
              <a:t>, </a:t>
            </a:r>
            <a:r>
              <a:rPr lang="en-US" b="1" dirty="0" smtClean="0"/>
              <a:t>Layout</a:t>
            </a:r>
            <a:r>
              <a:rPr lang="en-US" dirty="0" smtClean="0"/>
              <a:t>, </a:t>
            </a:r>
            <a:r>
              <a:rPr lang="en-US" b="1" dirty="0" smtClean="0"/>
              <a:t>Design</a:t>
            </a:r>
            <a:endParaRPr lang="en-US" b="1" dirty="0"/>
          </a:p>
        </p:txBody>
      </p:sp>
      <p:sp>
        <p:nvSpPr>
          <p:cNvPr id="3" name="Content Placeholder 2"/>
          <p:cNvSpPr>
            <a:spLocks noGrp="1"/>
          </p:cNvSpPr>
          <p:nvPr>
            <p:ph idx="1"/>
          </p:nvPr>
        </p:nvSpPr>
        <p:spPr/>
        <p:txBody>
          <a:bodyPr/>
          <a:lstStyle/>
          <a:p>
            <a:r>
              <a:rPr lang="en-US" dirty="0" smtClean="0"/>
              <a:t>Visually </a:t>
            </a:r>
            <a:r>
              <a:rPr lang="en-US" b="1" dirty="0" smtClean="0"/>
              <a:t>attractive</a:t>
            </a:r>
          </a:p>
          <a:p>
            <a:r>
              <a:rPr lang="en-US" dirty="0" smtClean="0"/>
              <a:t>Doesn’t distract from </a:t>
            </a:r>
            <a:r>
              <a:rPr lang="en-US" b="1" dirty="0" smtClean="0"/>
              <a:t>content</a:t>
            </a:r>
          </a:p>
          <a:p>
            <a:r>
              <a:rPr lang="en-US" dirty="0" smtClean="0"/>
              <a:t>If possible, </a:t>
            </a:r>
            <a:r>
              <a:rPr lang="en-US" b="1" dirty="0" smtClean="0"/>
              <a:t>background enhances </a:t>
            </a:r>
            <a:r>
              <a:rPr lang="en-US" dirty="0" smtClean="0"/>
              <a:t>content</a:t>
            </a:r>
          </a:p>
          <a:p>
            <a:r>
              <a:rPr lang="en-US" b="1" dirty="0" smtClean="0"/>
              <a:t>Readable</a:t>
            </a:r>
          </a:p>
          <a:p>
            <a:pPr lvl="1"/>
            <a:r>
              <a:rPr lang="en-US" dirty="0" smtClean="0"/>
              <a:t>Some people have difficulty reading certain colors</a:t>
            </a:r>
          </a:p>
          <a:p>
            <a:pPr lvl="1"/>
            <a:r>
              <a:rPr lang="en-US" dirty="0" smtClean="0"/>
              <a:t>Color text on color background—be careful!</a:t>
            </a:r>
            <a:endParaRPr lang="en-US" dirty="0"/>
          </a:p>
          <a:p>
            <a:pPr marL="3175" lvl="1" indent="-3175"/>
            <a:r>
              <a:rPr lang="en-US" sz="2800" b="1" dirty="0" smtClean="0"/>
              <a:t>Organized</a:t>
            </a:r>
            <a:endParaRPr lang="en-US" b="1" dirty="0" smtClean="0"/>
          </a:p>
          <a:p>
            <a:pPr marL="460375" lvl="2" indent="-3175"/>
            <a:r>
              <a:rPr lang="en-US" sz="2400" dirty="0" smtClean="0"/>
              <a:t>Ideas easily connected</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385" y="779463"/>
            <a:ext cx="3720780" cy="5245100"/>
          </a:xfrm>
          <a:prstGeom prst="rect">
            <a:avLst/>
          </a:prstGeom>
        </p:spPr>
      </p:pic>
    </p:spTree>
    <p:extLst>
      <p:ext uri="{BB962C8B-B14F-4D97-AF65-F5344CB8AC3E}">
        <p14:creationId xmlns:p14="http://schemas.microsoft.com/office/powerpoint/2010/main" val="2340803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openDmnd">
          <a:fgClr>
            <a:srgbClr val="FF00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you think? Effective or Ineffective?</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281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dirty="0" smtClean="0"/>
              <a:t>Effective? Ineffective?</a:t>
            </a:r>
            <a:endParaRPr lang="en-US" dirty="0"/>
          </a:p>
        </p:txBody>
      </p:sp>
      <p:sp>
        <p:nvSpPr>
          <p:cNvPr id="3" name="Content Placeholder 2"/>
          <p:cNvSpPr>
            <a:spLocks noGrp="1"/>
          </p:cNvSpPr>
          <p:nvPr>
            <p:ph idx="1"/>
          </p:nvPr>
        </p:nvSpPr>
        <p:spPr>
          <a:solidFill>
            <a:schemeClr val="accent4">
              <a:lumMod val="20000"/>
              <a:lumOff val="80000"/>
            </a:schemeClr>
          </a:solidFill>
        </p:spPr>
        <p:txBody>
          <a:bodyPr>
            <a:normAutofit fontScale="92500" lnSpcReduction="20000"/>
          </a:bodyPr>
          <a:lstStyle/>
          <a:p>
            <a:r>
              <a:rPr lang="en-US" dirty="0" smtClean="0"/>
              <a:t>Main idea</a:t>
            </a:r>
          </a:p>
          <a:p>
            <a:endParaRPr lang="en-US" dirty="0" smtClean="0"/>
          </a:p>
          <a:p>
            <a:r>
              <a:rPr lang="en-US" dirty="0" smtClean="0"/>
              <a:t>Main idea</a:t>
            </a:r>
          </a:p>
          <a:p>
            <a:endParaRPr lang="en-US" dirty="0" smtClean="0"/>
          </a:p>
          <a:p>
            <a:r>
              <a:rPr lang="en-US" dirty="0" smtClean="0"/>
              <a:t>Main idea</a:t>
            </a:r>
          </a:p>
          <a:p>
            <a:endParaRPr lang="en-US" dirty="0" smtClean="0"/>
          </a:p>
          <a:p>
            <a:endParaRPr lang="en-US" dirty="0"/>
          </a:p>
          <a:p>
            <a:endParaRPr lang="en-US" dirty="0" smtClean="0"/>
          </a:p>
          <a:p>
            <a:endParaRPr lang="en-US" dirty="0"/>
          </a:p>
          <a:p>
            <a:endParaRPr lang="en-US" dirty="0" smtClean="0"/>
          </a:p>
          <a:p>
            <a:pPr marL="0" indent="0" algn="r">
              <a:buNone/>
            </a:pPr>
            <a:r>
              <a:rPr lang="en-US" sz="2000" dirty="0" smtClean="0"/>
              <a:t>Storm over prairie, reinforcing content</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2105" y="4001294"/>
            <a:ext cx="2006010" cy="1517151"/>
          </a:xfrm>
          <a:prstGeom prst="rect">
            <a:avLst/>
          </a:prstGeom>
        </p:spPr>
      </p:pic>
    </p:spTree>
    <p:extLst>
      <p:ext uri="{BB962C8B-B14F-4D97-AF65-F5344CB8AC3E}">
        <p14:creationId xmlns:p14="http://schemas.microsoft.com/office/powerpoint/2010/main" val="3953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3906"/>
            <a:ext cx="9144000" cy="1054780"/>
          </a:xfrm>
        </p:spPr>
        <p:txBody>
          <a:bodyPr/>
          <a:lstStyle/>
          <a:p>
            <a:r>
              <a:rPr lang="en-US" dirty="0" smtClean="0"/>
              <a:t>Effective? Ineffective?</a:t>
            </a:r>
            <a:endParaRPr lang="en-US" dirty="0"/>
          </a:p>
        </p:txBody>
      </p:sp>
      <p:sp>
        <p:nvSpPr>
          <p:cNvPr id="5" name="Subtitle 4"/>
          <p:cNvSpPr>
            <a:spLocks noGrp="1"/>
          </p:cNvSpPr>
          <p:nvPr>
            <p:ph type="subTitle" idx="1"/>
          </p:nvPr>
        </p:nvSpPr>
        <p:spPr>
          <a:xfrm>
            <a:off x="653143" y="1698171"/>
            <a:ext cx="10668000" cy="4550229"/>
          </a:xfrm>
        </p:spPr>
        <p:txBody>
          <a:bodyPr/>
          <a:lstStyle/>
          <a:p>
            <a:pPr algn="l"/>
            <a:r>
              <a:rPr lang="en-US" sz="3200" b="1" dirty="0" smtClean="0"/>
              <a:t>Main idea about beach resorts</a:t>
            </a:r>
          </a:p>
          <a:p>
            <a:pPr marL="342900" indent="-342900" algn="l">
              <a:buFont typeface="Arial" panose="020B0604020202020204" pitchFamily="34" charset="0"/>
              <a:buChar char="•"/>
            </a:pPr>
            <a:r>
              <a:rPr lang="en-US" sz="3200" b="1" dirty="0"/>
              <a:t>	</a:t>
            </a:r>
            <a:r>
              <a:rPr lang="en-US" sz="3200" b="1" dirty="0" smtClean="0"/>
              <a:t>Supplemental information about resorts</a:t>
            </a:r>
          </a:p>
          <a:p>
            <a:pPr marL="342900" indent="-342900" algn="l">
              <a:buFont typeface="Arial" panose="020B0604020202020204" pitchFamily="34" charset="0"/>
              <a:buChar char="•"/>
            </a:pPr>
            <a:r>
              <a:rPr lang="en-US" sz="3200" b="1" dirty="0" smtClean="0"/>
              <a:t>	Supplemental information about resorts</a:t>
            </a:r>
          </a:p>
          <a:p>
            <a:pPr marL="342900" indent="-342900" algn="l">
              <a:buFont typeface="Arial" panose="020B0604020202020204" pitchFamily="34" charset="0"/>
              <a:buChar char="•"/>
            </a:pPr>
            <a:r>
              <a:rPr lang="en-US" sz="3200" b="1" dirty="0" smtClean="0"/>
              <a:t>	Supplemental information about resorts</a:t>
            </a:r>
            <a:endParaRPr lang="en-US" sz="3200" b="1" dirty="0" smtClean="0"/>
          </a:p>
          <a:p>
            <a:pPr algn="l"/>
            <a:r>
              <a:rPr lang="en-US" sz="3200" b="1" dirty="0"/>
              <a:t>	</a:t>
            </a:r>
            <a:endParaRPr lang="en-US" sz="3200" b="1" dirty="0" smtClean="0"/>
          </a:p>
          <a:p>
            <a:pPr algn="l"/>
            <a:endParaRPr lang="en-US" b="1" dirty="0"/>
          </a:p>
          <a:p>
            <a:endParaRPr lang="en-US" b="1" dirty="0" smtClean="0"/>
          </a:p>
          <a:p>
            <a:r>
              <a:rPr lang="en-US" b="1" dirty="0" smtClean="0"/>
              <a:t>Quote about resorts</a:t>
            </a:r>
            <a:endParaRPr lang="en-US" b="1" dirty="0"/>
          </a:p>
        </p:txBody>
      </p:sp>
    </p:spTree>
    <p:extLst>
      <p:ext uri="{BB962C8B-B14F-4D97-AF65-F5344CB8AC3E}">
        <p14:creationId xmlns:p14="http://schemas.microsoft.com/office/powerpoint/2010/main" val="2013697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401</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Proper Presenting:</vt:lpstr>
      <vt:lpstr>What do good teachers do when presenting information?</vt:lpstr>
      <vt:lpstr>What do less effective teachers do when presenting information?</vt:lpstr>
      <vt:lpstr>Present, Don’t Read</vt:lpstr>
      <vt:lpstr>Images and Media</vt:lpstr>
      <vt:lpstr>Colors, Layout, Design</vt:lpstr>
      <vt:lpstr>What do you think? Effective or Ineffective?</vt:lpstr>
      <vt:lpstr>Effective? Ineffective?</vt:lpstr>
      <vt:lpstr>Effective? Ineffective?</vt:lpstr>
      <vt:lpstr>Title of information here: Effective? Ineffective?</vt:lpstr>
      <vt:lpstr>Effective? Ineffective?</vt:lpstr>
      <vt:lpstr>Effective? Ineffective?</vt:lpstr>
    </vt:vector>
  </TitlesOfParts>
  <Company>PULASKI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Presenting:</dc:title>
  <dc:creator>Littrell, Joey</dc:creator>
  <cp:lastModifiedBy>Littrell, Joey</cp:lastModifiedBy>
  <cp:revision>9</cp:revision>
  <dcterms:created xsi:type="dcterms:W3CDTF">2017-08-21T15:32:35Z</dcterms:created>
  <dcterms:modified xsi:type="dcterms:W3CDTF">2017-08-21T16:59:38Z</dcterms:modified>
</cp:coreProperties>
</file>