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59" r:id="rId3"/>
    <p:sldId id="258" r:id="rId4"/>
    <p:sldId id="260" r:id="rId5"/>
    <p:sldId id="257" r:id="rId6"/>
    <p:sldId id="261" r:id="rId7"/>
    <p:sldId id="262" r:id="rId8"/>
    <p:sldId id="263" r:id="rId9"/>
    <p:sldId id="264" r:id="rId10"/>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7072"/>
          </a:xfrm>
          <a:prstGeom prst="rect">
            <a:avLst/>
          </a:prstGeom>
        </p:spPr>
        <p:txBody>
          <a:bodyPr vert="horz" lIns="92930" tIns="46465" rIns="92930" bIns="46465" rtlCol="0"/>
          <a:lstStyle>
            <a:lvl1pPr algn="r">
              <a:defRPr sz="1200"/>
            </a:lvl1pPr>
          </a:lstStyle>
          <a:p>
            <a:fld id="{3E41EC1F-C7E7-4328-9EBA-711242CD25FB}" type="datetimeFigureOut">
              <a:rPr lang="en-US" smtClean="0"/>
              <a:t>3/21/2017</a:t>
            </a:fld>
            <a:endParaRPr lang="en-US"/>
          </a:p>
        </p:txBody>
      </p:sp>
      <p:sp>
        <p:nvSpPr>
          <p:cNvPr id="4" name="Footer Placeholder 3"/>
          <p:cNvSpPr>
            <a:spLocks noGrp="1"/>
          </p:cNvSpPr>
          <p:nvPr>
            <p:ph type="ftr" sz="quarter" idx="2"/>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30"/>
            <a:ext cx="3013763" cy="467071"/>
          </a:xfrm>
          <a:prstGeom prst="rect">
            <a:avLst/>
          </a:prstGeom>
        </p:spPr>
        <p:txBody>
          <a:bodyPr vert="horz" lIns="92930" tIns="46465" rIns="92930" bIns="46465" rtlCol="0" anchor="b"/>
          <a:lstStyle>
            <a:lvl1pPr algn="r">
              <a:defRPr sz="1200"/>
            </a:lvl1pPr>
          </a:lstStyle>
          <a:p>
            <a:fld id="{27ED1199-8A26-4B58-8D40-4E75343DDF4E}" type="slidenum">
              <a:rPr lang="en-US" smtClean="0"/>
              <a:t>‹#›</a:t>
            </a:fld>
            <a:endParaRPr lang="en-US"/>
          </a:p>
        </p:txBody>
      </p:sp>
    </p:spTree>
    <p:extLst>
      <p:ext uri="{BB962C8B-B14F-4D97-AF65-F5344CB8AC3E}">
        <p14:creationId xmlns:p14="http://schemas.microsoft.com/office/powerpoint/2010/main" val="28096802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into the Day </a:t>
            </a:r>
            <a:endParaRPr lang="en-US" dirty="0"/>
          </a:p>
        </p:txBody>
      </p:sp>
      <p:sp>
        <p:nvSpPr>
          <p:cNvPr id="3" name="Subtitle 2"/>
          <p:cNvSpPr>
            <a:spLocks noGrp="1"/>
          </p:cNvSpPr>
          <p:nvPr>
            <p:ph type="subTitle" idx="1"/>
          </p:nvPr>
        </p:nvSpPr>
        <p:spPr/>
        <p:txBody>
          <a:bodyPr/>
          <a:lstStyle/>
          <a:p>
            <a:r>
              <a:rPr lang="en-US" dirty="0" smtClean="0"/>
              <a:t>English II-B</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3/13/2017</a:t>
            </a:r>
            <a:endParaRPr lang="en-US" dirty="0"/>
          </a:p>
        </p:txBody>
      </p:sp>
      <p:sp>
        <p:nvSpPr>
          <p:cNvPr id="3" name="Content Placeholder 2"/>
          <p:cNvSpPr>
            <a:spLocks noGrp="1"/>
          </p:cNvSpPr>
          <p:nvPr>
            <p:ph idx="1"/>
          </p:nvPr>
        </p:nvSpPr>
        <p:spPr/>
        <p:txBody>
          <a:bodyPr>
            <a:normAutofit fontScale="85000" lnSpcReduction="20000"/>
          </a:bodyPr>
          <a:lstStyle/>
          <a:p>
            <a:r>
              <a:rPr lang="en-US" dirty="0"/>
              <a:t>In Sophocles’ Greek tragedy </a:t>
            </a:r>
            <a:r>
              <a:rPr lang="en-US" i="1" dirty="0"/>
              <a:t>Antigone</a:t>
            </a:r>
            <a:r>
              <a:rPr lang="en-US" dirty="0"/>
              <a:t>, the main characters struggle with the idea of moral law versus government law.  Some characters believe that the laws of the government should be followed at all times, no matter the situation. Others, however, assert that there are instances in which a person must follow his or her own moral compass in making a decision, even if that decision requires breaking a law set in place by the government. </a:t>
            </a:r>
            <a:r>
              <a:rPr lang="en-US" b="1" u="sng" dirty="0"/>
              <a:t>So, is it always wrong to challenge laws put in place by the government, especially in cases where these laws infringe upon a person’s personal moral code?</a:t>
            </a:r>
          </a:p>
          <a:p>
            <a:endParaRPr lang="en-US" dirty="0"/>
          </a:p>
        </p:txBody>
      </p:sp>
    </p:spTree>
    <p:extLst>
      <p:ext uri="{BB962C8B-B14F-4D97-AF65-F5344CB8AC3E}">
        <p14:creationId xmlns:p14="http://schemas.microsoft.com/office/powerpoint/2010/main" val="34998780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03/15/2017</a:t>
            </a:r>
            <a:endParaRPr lang="en-US" dirty="0"/>
          </a:p>
        </p:txBody>
      </p:sp>
      <p:sp>
        <p:nvSpPr>
          <p:cNvPr id="3" name="Content Placeholder 2"/>
          <p:cNvSpPr>
            <a:spLocks noGrp="1"/>
          </p:cNvSpPr>
          <p:nvPr>
            <p:ph idx="1"/>
          </p:nvPr>
        </p:nvSpPr>
        <p:spPr/>
        <p:txBody>
          <a:bodyPr/>
          <a:lstStyle/>
          <a:p>
            <a:r>
              <a:rPr lang="en-US" dirty="0" smtClean="0"/>
              <a:t>In the Prologue of </a:t>
            </a:r>
            <a:r>
              <a:rPr lang="en-US" i="1" dirty="0" smtClean="0"/>
              <a:t>Antigone</a:t>
            </a:r>
            <a:r>
              <a:rPr lang="en-US" dirty="0" smtClean="0"/>
              <a:t>, Ismene states, </a:t>
            </a:r>
            <a:r>
              <a:rPr lang="en-US" sz="4000" b="1" dirty="0" smtClean="0"/>
              <a:t>“Impossible things should not be tried at all” </a:t>
            </a:r>
            <a:r>
              <a:rPr lang="en-US" dirty="0" smtClean="0"/>
              <a:t>(Prologue, line 76).</a:t>
            </a:r>
          </a:p>
          <a:p>
            <a:r>
              <a:rPr lang="en-US" dirty="0" smtClean="0"/>
              <a:t>What is your opinion of this statement? Is it accurate? How would our society be different if this statement were true?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3/16/2017</a:t>
            </a:r>
            <a:endParaRPr lang="en-US" dirty="0"/>
          </a:p>
        </p:txBody>
      </p:sp>
      <p:sp>
        <p:nvSpPr>
          <p:cNvPr id="3" name="Content Placeholder 2"/>
          <p:cNvSpPr>
            <a:spLocks noGrp="1"/>
          </p:cNvSpPr>
          <p:nvPr>
            <p:ph idx="1"/>
          </p:nvPr>
        </p:nvSpPr>
        <p:spPr/>
        <p:txBody>
          <a:bodyPr>
            <a:normAutofit fontScale="92500"/>
          </a:bodyPr>
          <a:lstStyle/>
          <a:p>
            <a:r>
              <a:rPr lang="en-US" dirty="0" smtClean="0"/>
              <a:t>Read the Parados, located between the Prologue and Scene One of </a:t>
            </a:r>
            <a:r>
              <a:rPr lang="en-US" i="1" dirty="0" smtClean="0"/>
              <a:t>Antigone.</a:t>
            </a:r>
            <a:endParaRPr lang="en-US" dirty="0" smtClean="0"/>
          </a:p>
          <a:p>
            <a:r>
              <a:rPr lang="en-US" dirty="0" smtClean="0"/>
              <a:t>Going stanza by stanza, list each example of figurative language used by the Chorus and label what type of figurative language it is (i.e. simile, metaphor, personification, hyperbole, etc.).</a:t>
            </a:r>
          </a:p>
          <a:p>
            <a:r>
              <a:rPr lang="en-US" dirty="0" smtClean="0"/>
              <a:t>Finally, explain EACH example; tell what the speaker is comparing and what this comparison means.</a:t>
            </a:r>
            <a:endParaRPr lang="en-US" dirty="0"/>
          </a:p>
        </p:txBody>
      </p:sp>
    </p:spTree>
    <p:extLst>
      <p:ext uri="{BB962C8B-B14F-4D97-AF65-F5344CB8AC3E}">
        <p14:creationId xmlns:p14="http://schemas.microsoft.com/office/powerpoint/2010/main" val="418602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03/17/2017</a:t>
            </a:r>
            <a:endParaRPr lang="en-US" dirty="0"/>
          </a:p>
        </p:txBody>
      </p:sp>
      <p:sp>
        <p:nvSpPr>
          <p:cNvPr id="3" name="Content Placeholder 2"/>
          <p:cNvSpPr>
            <a:spLocks noGrp="1"/>
          </p:cNvSpPr>
          <p:nvPr>
            <p:ph idx="1"/>
          </p:nvPr>
        </p:nvSpPr>
        <p:spPr/>
        <p:txBody>
          <a:bodyPr/>
          <a:lstStyle/>
          <a:p>
            <a:r>
              <a:rPr lang="en-US" dirty="0" smtClean="0"/>
              <a:t>According to Creon, what qualities or characteristics must a good leader possess? At this point in the play, do you believe that Creon is in possession of these qualities?  Why or why not?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70000" lnSpcReduction="20000"/>
          </a:bodyPr>
          <a:lstStyle/>
          <a:p>
            <a:pPr marL="0" indent="0" algn="ctr">
              <a:buNone/>
            </a:pPr>
            <a:r>
              <a:rPr lang="en-US" dirty="0"/>
              <a:t>Antigone Interview</a:t>
            </a:r>
          </a:p>
          <a:p>
            <a:pPr marL="0" indent="0" algn="ctr">
              <a:buNone/>
            </a:pPr>
            <a:r>
              <a:rPr lang="en-US" dirty="0"/>
              <a:t>Quick Group Activity</a:t>
            </a:r>
          </a:p>
          <a:p>
            <a:pPr marL="0" indent="0" algn="ctr">
              <a:buNone/>
            </a:pPr>
            <a:r>
              <a:rPr lang="en-US" dirty="0"/>
              <a:t>Asking Questions, Analyzing Character</a:t>
            </a:r>
          </a:p>
          <a:p>
            <a:pPr marL="0" indent="0">
              <a:buNone/>
            </a:pPr>
            <a:r>
              <a:rPr lang="en-US" dirty="0"/>
              <a:t> </a:t>
            </a:r>
          </a:p>
          <a:p>
            <a:pPr lvl="0"/>
            <a:r>
              <a:rPr lang="en-US" dirty="0"/>
              <a:t>After reading the first two scenes of </a:t>
            </a:r>
            <a:r>
              <a:rPr lang="en-US" i="1" dirty="0"/>
              <a:t>Antigone</a:t>
            </a:r>
            <a:r>
              <a:rPr lang="en-US" dirty="0"/>
              <a:t> and learning that Antigone and her sister, Ismene, have been put in prison by their uncle, King Creon, pretend you are a journalist who has been granted access to the sisters in prison.</a:t>
            </a:r>
          </a:p>
          <a:p>
            <a:pPr lvl="0"/>
            <a:r>
              <a:rPr lang="en-US" dirty="0"/>
              <a:t>Make a list of questions you would ask the sisters—remember, a successful journalist NEVER asks a yes/no question! Also be prepared to ask follow-up questions.</a:t>
            </a:r>
          </a:p>
          <a:p>
            <a:pPr lvl="0"/>
            <a:r>
              <a:rPr lang="en-US" dirty="0"/>
              <a:t>With your group, decide on the most important questions: your group should have five at minimum.</a:t>
            </a:r>
          </a:p>
          <a:p>
            <a:pPr lvl="0"/>
            <a:r>
              <a:rPr lang="en-US" dirty="0"/>
              <a:t>Pair up with another group. Group A will question Group B, and Group B will answer what they believe Antigone or Ismene would answer based upon their interpretation of the sisters’ characters. Group A will record these answers. Then, Group B will question Group A, the entire process being repeated for the other group.</a:t>
            </a:r>
          </a:p>
          <a:p>
            <a:endParaRPr lang="en-US" dirty="0"/>
          </a:p>
        </p:txBody>
      </p:sp>
    </p:spTree>
    <p:extLst>
      <p:ext uri="{BB962C8B-B14F-4D97-AF65-F5344CB8AC3E}">
        <p14:creationId xmlns:p14="http://schemas.microsoft.com/office/powerpoint/2010/main" val="2319671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31838"/>
          </a:xfrm>
        </p:spPr>
        <p:txBody>
          <a:bodyPr>
            <a:normAutofit fontScale="90000"/>
          </a:bodyPr>
          <a:lstStyle/>
          <a:p>
            <a:r>
              <a:rPr lang="en-US" dirty="0" smtClean="0"/>
              <a:t>3/22/2017</a:t>
            </a:r>
            <a:endParaRPr lang="en-US" dirty="0"/>
          </a:p>
        </p:txBody>
      </p:sp>
      <p:sp>
        <p:nvSpPr>
          <p:cNvPr id="3" name="Content Placeholder 2"/>
          <p:cNvSpPr>
            <a:spLocks noGrp="1"/>
          </p:cNvSpPr>
          <p:nvPr>
            <p:ph idx="1"/>
          </p:nvPr>
        </p:nvSpPr>
        <p:spPr>
          <a:xfrm>
            <a:off x="457200" y="1015856"/>
            <a:ext cx="8229600" cy="4983163"/>
          </a:xfrm>
        </p:spPr>
        <p:txBody>
          <a:bodyPr>
            <a:normAutofit fontScale="92500" lnSpcReduction="10000"/>
          </a:bodyPr>
          <a:lstStyle/>
          <a:p>
            <a:r>
              <a:rPr lang="en-US" dirty="0" smtClean="0"/>
              <a:t>Imagine you are a psychologist who has been called to the Palace of Thebes to provide family counseling to Creon and </a:t>
            </a:r>
            <a:r>
              <a:rPr lang="en-US" dirty="0" err="1" smtClean="0"/>
              <a:t>Haimon</a:t>
            </a:r>
            <a:r>
              <a:rPr lang="en-US" dirty="0" smtClean="0"/>
              <a:t>.</a:t>
            </a:r>
          </a:p>
          <a:p>
            <a:r>
              <a:rPr lang="en-US" dirty="0" smtClean="0"/>
              <a:t>What questions would you ask Creon? What advice would you give him? (Write it as if you are talking directly to him).</a:t>
            </a:r>
          </a:p>
          <a:p>
            <a:r>
              <a:rPr lang="en-US" dirty="0" smtClean="0"/>
              <a:t>What questions would you ask </a:t>
            </a:r>
            <a:r>
              <a:rPr lang="en-US" dirty="0" err="1" smtClean="0"/>
              <a:t>Haimon</a:t>
            </a:r>
            <a:r>
              <a:rPr lang="en-US" dirty="0" smtClean="0"/>
              <a:t>? What advice would you give him? (Write it as if you are talking directly to him).</a:t>
            </a:r>
          </a:p>
          <a:p>
            <a:r>
              <a:rPr lang="en-US" dirty="0" smtClean="0"/>
              <a:t>Finally, in a group session, what advice would you give to this father and son? </a:t>
            </a:r>
            <a:endParaRPr lang="en-US" dirty="0"/>
          </a:p>
        </p:txBody>
      </p:sp>
    </p:spTree>
    <p:extLst>
      <p:ext uri="{BB962C8B-B14F-4D97-AF65-F5344CB8AC3E}">
        <p14:creationId xmlns:p14="http://schemas.microsoft.com/office/powerpoint/2010/main" val="1512755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03/23/2017</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t>
            </a:r>
            <a:r>
              <a:rPr lang="en-US" dirty="0"/>
              <a:t>The way we face death says a lot about how we face life.” </a:t>
            </a:r>
            <a:r>
              <a:rPr lang="en-US" dirty="0" smtClean="0"/>
              <a:t>  </a:t>
            </a:r>
            <a:r>
              <a:rPr lang="en-US" sz="2600" dirty="0" smtClean="0"/>
              <a:t>~Leonard </a:t>
            </a:r>
            <a:r>
              <a:rPr lang="en-US" sz="2600" dirty="0"/>
              <a:t>Nimoy as Spock in </a:t>
            </a:r>
            <a:r>
              <a:rPr lang="en-US" sz="2600" i="1" dirty="0"/>
              <a:t>Wrath of Khan</a:t>
            </a:r>
            <a:endParaRPr lang="en-US" sz="2600" dirty="0"/>
          </a:p>
          <a:p>
            <a:pPr marL="0" indent="0">
              <a:buNone/>
            </a:pPr>
            <a:endParaRPr lang="en-US" dirty="0"/>
          </a:p>
          <a:p>
            <a:r>
              <a:rPr lang="en-US" dirty="0"/>
              <a:t>	Select a character from </a:t>
            </a:r>
            <a:r>
              <a:rPr lang="en-US" i="1" dirty="0"/>
              <a:t>Antigone.</a:t>
            </a:r>
            <a:r>
              <a:rPr lang="en-US" dirty="0"/>
              <a:t>  What does the manner in which this character faces his/her death tell you about the way he/she lived life?</a:t>
            </a:r>
          </a:p>
          <a:p>
            <a:pPr marL="0" indent="0">
              <a:buNone/>
            </a:pPr>
            <a:endParaRPr lang="en-US" dirty="0"/>
          </a:p>
          <a:p>
            <a:r>
              <a:rPr lang="en-US" dirty="0"/>
              <a:t>	Is this quotation (from Spock) accurate?  Why or why not?</a:t>
            </a:r>
          </a:p>
          <a:p>
            <a:endParaRPr lang="en-US" dirty="0"/>
          </a:p>
        </p:txBody>
      </p:sp>
    </p:spTree>
    <p:extLst>
      <p:ext uri="{BB962C8B-B14F-4D97-AF65-F5344CB8AC3E}">
        <p14:creationId xmlns:p14="http://schemas.microsoft.com/office/powerpoint/2010/main" val="3981725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You are </a:t>
            </a:r>
            <a:r>
              <a:rPr lang="en-US" dirty="0"/>
              <a:t>King Creon.  It has been one month since the tragedy which claimed your family.  Write a speech to the people of Thebes explaining the causes of the tragedy, what you have learned, and how you intend to rule differently in the future.</a:t>
            </a:r>
          </a:p>
        </p:txBody>
      </p:sp>
    </p:spTree>
    <p:extLst>
      <p:ext uri="{BB962C8B-B14F-4D97-AF65-F5344CB8AC3E}">
        <p14:creationId xmlns:p14="http://schemas.microsoft.com/office/powerpoint/2010/main" val="34899393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10074</TotalTime>
  <Words>457</Words>
  <Application>Microsoft Office PowerPoint</Application>
  <PresentationFormat>On-screen Show (4:3)</PresentationFormat>
  <Paragraphs>33</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Writing into the Day </vt:lpstr>
      <vt:lpstr>3/13/2017</vt:lpstr>
      <vt:lpstr>03/15/2017</vt:lpstr>
      <vt:lpstr>3/16/2017</vt:lpstr>
      <vt:lpstr>03/17/2017</vt:lpstr>
      <vt:lpstr>PowerPoint Presentation</vt:lpstr>
      <vt:lpstr>3/22/2017</vt:lpstr>
      <vt:lpstr>03/23/2017</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into the Day</dc:title>
  <dc:creator>Littrell, Joey</dc:creator>
  <cp:lastModifiedBy>Littrell, Joey</cp:lastModifiedBy>
  <cp:revision>19</cp:revision>
  <cp:lastPrinted>2017-03-23T16:15:38Z</cp:lastPrinted>
  <dcterms:created xsi:type="dcterms:W3CDTF">2006-08-16T00:00:00Z</dcterms:created>
  <dcterms:modified xsi:type="dcterms:W3CDTF">2017-03-23T17:31:24Z</dcterms:modified>
</cp:coreProperties>
</file>