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72" r:id="rId4"/>
    <p:sldId id="259" r:id="rId5"/>
    <p:sldId id="260" r:id="rId6"/>
    <p:sldId id="264" r:id="rId7"/>
    <p:sldId id="263" r:id="rId8"/>
    <p:sldId id="265" r:id="rId9"/>
    <p:sldId id="266" r:id="rId10"/>
    <p:sldId id="271" r:id="rId11"/>
    <p:sldId id="267" r:id="rId12"/>
    <p:sldId id="268" r:id="rId13"/>
    <p:sldId id="269" r:id="rId14"/>
    <p:sldId id="261" r:id="rId15"/>
    <p:sldId id="257" r:id="rId16"/>
    <p:sldId id="270" r:id="rId17"/>
    <p:sldId id="26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02345A-9D40-4624-A6AF-CBDD32F6B8AD}" type="datetimeFigureOut">
              <a:rPr lang="en-US" smtClean="0"/>
              <a:t>6/17/2012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788388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2345A-9D40-4624-A6AF-CBDD32F6B8AD}" type="datetimeFigureOut">
              <a:rPr lang="en-US" smtClean="0"/>
              <a:t>6/17/2012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1150713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2345A-9D40-4624-A6AF-CBDD32F6B8AD}" type="datetimeFigureOut">
              <a:rPr lang="en-US" smtClean="0"/>
              <a:t>6/17/2012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587173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2345A-9D40-4624-A6AF-CBDD32F6B8AD}" type="datetimeFigureOut">
              <a:rPr lang="en-US" smtClean="0"/>
              <a:t>6/17/2012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1980367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02345A-9D40-4624-A6AF-CBDD32F6B8AD}" type="datetimeFigureOut">
              <a:rPr lang="en-US" smtClean="0"/>
              <a:t>6/17/2012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3977807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02345A-9D40-4624-A6AF-CBDD32F6B8AD}" type="datetimeFigureOut">
              <a:rPr lang="en-US" smtClean="0"/>
              <a:t>6/17/2012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183957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02345A-9D40-4624-A6AF-CBDD32F6B8AD}" type="datetimeFigureOut">
              <a:rPr lang="en-US" smtClean="0"/>
              <a:t>6/17/2012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3340158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02345A-9D40-4624-A6AF-CBDD32F6B8AD}" type="datetimeFigureOut">
              <a:rPr lang="en-US" smtClean="0"/>
              <a:t>6/17/2012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4086013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2345A-9D40-4624-A6AF-CBDD32F6B8AD}" type="datetimeFigureOut">
              <a:rPr lang="en-US" smtClean="0"/>
              <a:t>6/17/2012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4053173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2345A-9D40-4624-A6AF-CBDD32F6B8AD}" type="datetimeFigureOut">
              <a:rPr lang="en-US" smtClean="0"/>
              <a:t>6/17/2012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663309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2345A-9D40-4624-A6AF-CBDD32F6B8AD}" type="datetimeFigureOut">
              <a:rPr lang="en-US" smtClean="0"/>
              <a:t>6/17/2012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0E0F0-FECA-4C7D-84EC-F1007BE24FA7}" type="slidenum">
              <a:rPr lang="en-US" smtClean="0"/>
              <a:t>‹#›</a:t>
            </a:fld>
            <a:endParaRPr lang="en-US"/>
          </a:p>
        </p:txBody>
      </p:sp>
    </p:spTree>
    <p:extLst>
      <p:ext uri="{BB962C8B-B14F-4D97-AF65-F5344CB8AC3E}">
        <p14:creationId xmlns:p14="http://schemas.microsoft.com/office/powerpoint/2010/main" val="1259319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2345A-9D40-4624-A6AF-CBDD32F6B8AD}" type="datetimeFigureOut">
              <a:rPr lang="en-US" smtClean="0"/>
              <a:t>6/17/2012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0E0F0-FECA-4C7D-84EC-F1007BE24FA7}" type="slidenum">
              <a:rPr lang="en-US" smtClean="0"/>
              <a:t>‹#›</a:t>
            </a:fld>
            <a:endParaRPr lang="en-US"/>
          </a:p>
        </p:txBody>
      </p:sp>
    </p:spTree>
    <p:extLst>
      <p:ext uri="{BB962C8B-B14F-4D97-AF65-F5344CB8AC3E}">
        <p14:creationId xmlns:p14="http://schemas.microsoft.com/office/powerpoint/2010/main" val="2818984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bcps.org/offices/lis/models/tips/analyzing.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ittrellwritingproject.weebly.com/demo.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fontScale="90000"/>
          </a:bodyPr>
          <a:lstStyle/>
          <a:p>
            <a:r>
              <a:rPr lang="en-US" dirty="0" smtClean="0"/>
              <a:t/>
            </a:r>
            <a:br>
              <a:rPr lang="en-US" dirty="0" smtClean="0"/>
            </a:br>
            <a:r>
              <a:rPr lang="en-US" dirty="0" smtClean="0"/>
              <a:t>Engraining </a:t>
            </a:r>
            <a:r>
              <a:rPr lang="en-US" dirty="0"/>
              <a:t>the Art of Analysis: Teaching Students to Dig a Little Deeper </a:t>
            </a:r>
            <a:br>
              <a:rPr lang="en-US" dirty="0"/>
            </a:br>
            <a:endParaRPr lang="en-US" dirty="0"/>
          </a:p>
        </p:txBody>
      </p:sp>
      <p:sp>
        <p:nvSpPr>
          <p:cNvPr id="3" name="Subtitle 2"/>
          <p:cNvSpPr>
            <a:spLocks noGrp="1"/>
          </p:cNvSpPr>
          <p:nvPr>
            <p:ph type="subTitle" idx="1"/>
          </p:nvPr>
        </p:nvSpPr>
        <p:spPr/>
        <p:txBody>
          <a:bodyPr>
            <a:normAutofit fontScale="92500" lnSpcReduction="10000"/>
          </a:bodyPr>
          <a:lstStyle/>
          <a:p>
            <a:r>
              <a:rPr lang="en-US" sz="2000" dirty="0" smtClean="0">
                <a:solidFill>
                  <a:schemeClr val="tx1"/>
                </a:solidFill>
              </a:rPr>
              <a:t>Joey Littrell</a:t>
            </a:r>
          </a:p>
          <a:p>
            <a:r>
              <a:rPr lang="en-US" sz="2000" dirty="0" smtClean="0">
                <a:solidFill>
                  <a:schemeClr val="tx1"/>
                </a:solidFill>
              </a:rPr>
              <a:t>Southwestern Pulaski County High School</a:t>
            </a:r>
          </a:p>
          <a:p>
            <a:r>
              <a:rPr lang="en-US" sz="2000" dirty="0" smtClean="0">
                <a:solidFill>
                  <a:schemeClr val="tx1"/>
                </a:solidFill>
              </a:rPr>
              <a:t>English Department</a:t>
            </a:r>
          </a:p>
          <a:p>
            <a:r>
              <a:rPr lang="en-US" sz="2000" dirty="0" smtClean="0">
                <a:solidFill>
                  <a:schemeClr val="tx1"/>
                </a:solidFill>
              </a:rPr>
              <a:t>EKUWP 2012 Summer Institute</a:t>
            </a:r>
          </a:p>
          <a:p>
            <a:r>
              <a:rPr lang="en-US" sz="2000" dirty="0" smtClean="0">
                <a:solidFill>
                  <a:schemeClr val="tx1"/>
                </a:solidFill>
              </a:rPr>
              <a:t>June 18, 2012</a:t>
            </a:r>
          </a:p>
        </p:txBody>
      </p:sp>
    </p:spTree>
    <p:extLst>
      <p:ext uri="{BB962C8B-B14F-4D97-AF65-F5344CB8AC3E}">
        <p14:creationId xmlns:p14="http://schemas.microsoft.com/office/powerpoint/2010/main" val="3651184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a:t>
            </a:r>
            <a:endParaRPr lang="en-US" dirty="0"/>
          </a:p>
        </p:txBody>
      </p:sp>
      <p:sp>
        <p:nvSpPr>
          <p:cNvPr id="3" name="Content Placeholder 2"/>
          <p:cNvSpPr>
            <a:spLocks noGrp="1"/>
          </p:cNvSpPr>
          <p:nvPr>
            <p:ph idx="1"/>
          </p:nvPr>
        </p:nvSpPr>
        <p:spPr>
          <a:xfrm>
            <a:off x="457200" y="1295400"/>
            <a:ext cx="8229600" cy="5105400"/>
          </a:xfrm>
        </p:spPr>
        <p:txBody>
          <a:bodyPr>
            <a:normAutofit lnSpcReduction="10000"/>
          </a:bodyPr>
          <a:lstStyle/>
          <a:p>
            <a:r>
              <a:rPr lang="en-US" b="1" u="sng" dirty="0" smtClean="0"/>
              <a:t>Cognitive</a:t>
            </a:r>
            <a:r>
              <a:rPr lang="en-US" dirty="0" smtClean="0"/>
              <a:t>: Students create </a:t>
            </a:r>
            <a:r>
              <a:rPr lang="en-US" dirty="0"/>
              <a:t>their own information and communicate through writing, speaking, drawing, and visual arts</a:t>
            </a:r>
            <a:r>
              <a:rPr lang="en-US" dirty="0" smtClean="0"/>
              <a:t>. They make choices about the content of their final product, are interactive with the text they are analyzing, and present their findings to others.</a:t>
            </a:r>
          </a:p>
          <a:p>
            <a:r>
              <a:rPr lang="en-US" b="1" u="sng" dirty="0" smtClean="0"/>
              <a:t>Social</a:t>
            </a:r>
            <a:r>
              <a:rPr lang="en-US" dirty="0" smtClean="0"/>
              <a:t>: Students work in groups to discuss the text and its nuances, to make decisions about representing the text, and to present their information to peers.</a:t>
            </a:r>
            <a:endParaRPr lang="en-US" dirty="0"/>
          </a:p>
          <a:p>
            <a:endParaRPr lang="en-US" dirty="0"/>
          </a:p>
        </p:txBody>
      </p:sp>
    </p:spTree>
    <p:extLst>
      <p:ext uri="{BB962C8B-B14F-4D97-AF65-F5344CB8AC3E}">
        <p14:creationId xmlns:p14="http://schemas.microsoft.com/office/powerpoint/2010/main" val="2770734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Post-Mortem Analysis of ________.</a:t>
            </a:r>
            <a:endParaRPr lang="en-US" dirty="0"/>
          </a:p>
        </p:txBody>
      </p:sp>
      <p:sp>
        <p:nvSpPr>
          <p:cNvPr id="3" name="Content Placeholder 2"/>
          <p:cNvSpPr>
            <a:spLocks noGrp="1"/>
          </p:cNvSpPr>
          <p:nvPr>
            <p:ph idx="1"/>
          </p:nvPr>
        </p:nvSpPr>
        <p:spPr>
          <a:xfrm>
            <a:off x="457200" y="1295400"/>
            <a:ext cx="8229600" cy="5181600"/>
          </a:xfrm>
        </p:spPr>
        <p:txBody>
          <a:bodyPr/>
          <a:lstStyle/>
          <a:p>
            <a:r>
              <a:rPr lang="en-US" dirty="0" smtClean="0"/>
              <a:t>Each group will need:</a:t>
            </a:r>
          </a:p>
          <a:p>
            <a:pPr lvl="1"/>
            <a:r>
              <a:rPr lang="en-US" dirty="0" smtClean="0"/>
              <a:t>An assignment sheet</a:t>
            </a:r>
          </a:p>
          <a:p>
            <a:pPr lvl="1"/>
            <a:r>
              <a:rPr lang="en-US" dirty="0" smtClean="0"/>
              <a:t>One sheet of poster paper</a:t>
            </a:r>
          </a:p>
          <a:p>
            <a:pPr lvl="1"/>
            <a:r>
              <a:rPr lang="en-US" dirty="0" smtClean="0"/>
              <a:t>Crayons and/or  markers</a:t>
            </a:r>
          </a:p>
          <a:p>
            <a:pPr lvl="1"/>
            <a:r>
              <a:rPr lang="en-US" dirty="0" smtClean="0"/>
              <a:t>The article/passage you read about your character</a:t>
            </a:r>
          </a:p>
          <a:p>
            <a:pPr lvl="1"/>
            <a:r>
              <a:rPr lang="en-US" dirty="0" smtClean="0"/>
              <a:t>The index cards you used for the Evidence Collection activity</a:t>
            </a:r>
            <a:endParaRPr lang="en-US" dirty="0"/>
          </a:p>
        </p:txBody>
      </p:sp>
    </p:spTree>
    <p:extLst>
      <p:ext uri="{BB962C8B-B14F-4D97-AF65-F5344CB8AC3E}">
        <p14:creationId xmlns:p14="http://schemas.microsoft.com/office/powerpoint/2010/main" val="1338668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a:bodyPr>
          <a:lstStyle/>
          <a:p>
            <a:r>
              <a:rPr lang="en-US" sz="2800" dirty="0" smtClean="0"/>
              <a:t>You are going to create a symbolic representation of the person you read about based on what you have read.</a:t>
            </a:r>
          </a:p>
          <a:p>
            <a:r>
              <a:rPr lang="en-US" sz="2800" dirty="0" smtClean="0"/>
              <a:t>Example: Shakespeare’s </a:t>
            </a:r>
            <a:r>
              <a:rPr lang="en-US" sz="2800" i="1" dirty="0" smtClean="0"/>
              <a:t>Julius Caesar</a:t>
            </a:r>
          </a:p>
          <a:p>
            <a:pPr marL="0" indent="0">
              <a:buNone/>
            </a:pPr>
            <a:r>
              <a:rPr lang="en-US" sz="2800" i="1" dirty="0"/>
              <a:t>	</a:t>
            </a:r>
            <a:r>
              <a:rPr lang="en-US" sz="2800" i="1" dirty="0" smtClean="0"/>
              <a:t>	</a:t>
            </a:r>
            <a:r>
              <a:rPr lang="en-US" sz="2800" dirty="0" smtClean="0"/>
              <a:t>Bradbury’s </a:t>
            </a:r>
            <a:r>
              <a:rPr lang="en-US" sz="2800" i="1" dirty="0" smtClean="0"/>
              <a:t>Fahrenheit 451</a:t>
            </a:r>
          </a:p>
          <a:p>
            <a:r>
              <a:rPr lang="en-US" sz="2800" dirty="0" smtClean="0"/>
              <a:t>Choose </a:t>
            </a:r>
            <a:r>
              <a:rPr lang="en-US" sz="2800" u="sng" dirty="0" smtClean="0"/>
              <a:t>five</a:t>
            </a:r>
            <a:r>
              <a:rPr lang="en-US" sz="2800" dirty="0" smtClean="0"/>
              <a:t> of the body parts on the assignment sheet to represent the person you read about.</a:t>
            </a:r>
          </a:p>
          <a:p>
            <a:r>
              <a:rPr lang="en-US" sz="2800" dirty="0" smtClean="0"/>
              <a:t>On your poster paper, draw a body outline, then begin drawing symbols to represent each of the body parts you chose. Remember to justify your decisions.</a:t>
            </a:r>
          </a:p>
          <a:p>
            <a:r>
              <a:rPr lang="en-US" sz="2800" dirty="0" smtClean="0"/>
              <a:t>In your group, create the “Found Poem” using the article or passage you read. </a:t>
            </a:r>
          </a:p>
          <a:p>
            <a:r>
              <a:rPr lang="en-US" sz="2800" dirty="0" smtClean="0"/>
              <a:t>Be ready to share your poem artwork with the rest of us!</a:t>
            </a:r>
            <a:endParaRPr lang="en-US" sz="2800" dirty="0"/>
          </a:p>
        </p:txBody>
      </p:sp>
    </p:spTree>
    <p:extLst>
      <p:ext uri="{BB962C8B-B14F-4D97-AF65-F5344CB8AC3E}">
        <p14:creationId xmlns:p14="http://schemas.microsoft.com/office/powerpoint/2010/main" val="2378514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lstStyle/>
          <a:p>
            <a:pPr marL="0" indent="0">
              <a:buNone/>
            </a:pPr>
            <a:endParaRPr lang="en-US" dirty="0" smtClean="0"/>
          </a:p>
          <a:p>
            <a:pPr marL="0" indent="0">
              <a:buNone/>
            </a:pPr>
            <a:r>
              <a:rPr lang="en-US" dirty="0" smtClean="0"/>
              <a:t>Take the information you gathered from completing the “Evidence Collection” and “Post-Mortem” activities and write a well-developed paragraph analyzing the person you read about. Don’t forget to support your answer.</a:t>
            </a:r>
          </a:p>
          <a:p>
            <a:pPr marL="0" indent="0">
              <a:buNone/>
            </a:pPr>
            <a:endParaRPr lang="en-US" dirty="0"/>
          </a:p>
          <a:p>
            <a:pPr marL="0" indent="0">
              <a:buNone/>
            </a:pPr>
            <a:r>
              <a:rPr lang="en-US" dirty="0" smtClean="0"/>
              <a:t>Once you have finished, share with the person next to you.</a:t>
            </a:r>
            <a:endParaRPr lang="en-US" dirty="0"/>
          </a:p>
        </p:txBody>
      </p:sp>
    </p:spTree>
    <p:extLst>
      <p:ext uri="{BB962C8B-B14F-4D97-AF65-F5344CB8AC3E}">
        <p14:creationId xmlns:p14="http://schemas.microsoft.com/office/powerpoint/2010/main" val="1327820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marL="0" indent="0">
              <a:buNone/>
            </a:pPr>
            <a:r>
              <a:rPr lang="en-US" dirty="0" smtClean="0"/>
              <a:t>“Instruction in literature should enable readers to find the connections between their experience and the literary work. If it does so, it may enable them to use the literature, to employ it in making sense of their lives.” </a:t>
            </a:r>
          </a:p>
          <a:p>
            <a:pPr marL="0" indent="0">
              <a:buNone/>
            </a:pPr>
            <a:endParaRPr lang="en-US" sz="2400" dirty="0" smtClean="0"/>
          </a:p>
          <a:p>
            <a:pPr marL="0" indent="0">
              <a:buNone/>
            </a:pPr>
            <a:r>
              <a:rPr lang="en-US" sz="2400" dirty="0" smtClean="0"/>
              <a:t>~Probst, Robert E. “Dialogue with a Text.” </a:t>
            </a:r>
            <a:r>
              <a:rPr lang="en-US" sz="2400" i="1" dirty="0" smtClean="0"/>
              <a:t>The English Journal</a:t>
            </a:r>
            <a:r>
              <a:rPr lang="en-US" sz="2400" dirty="0" smtClean="0"/>
              <a:t> 	77.1. (Jan. 1988): 32-38. </a:t>
            </a:r>
            <a:r>
              <a:rPr lang="en-US" sz="2400" i="1" dirty="0" smtClean="0"/>
              <a:t>JSTOR. </a:t>
            </a:r>
            <a:r>
              <a:rPr lang="en-US" sz="2400" dirty="0" smtClean="0"/>
              <a:t>Web. 14 June 2012.</a:t>
            </a:r>
          </a:p>
        </p:txBody>
      </p:sp>
    </p:spTree>
    <p:extLst>
      <p:ext uri="{BB962C8B-B14F-4D97-AF65-F5344CB8AC3E}">
        <p14:creationId xmlns:p14="http://schemas.microsoft.com/office/powerpoint/2010/main" val="134637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8001000" cy="5364163"/>
          </a:xfrm>
        </p:spPr>
        <p:txBody>
          <a:bodyPr/>
          <a:lstStyle/>
          <a:p>
            <a:pPr marL="0" indent="0">
              <a:buNone/>
            </a:pPr>
            <a:r>
              <a:rPr lang="en-US" dirty="0" smtClean="0"/>
              <a:t>	“My </a:t>
            </a:r>
            <a:r>
              <a:rPr lang="en-US" dirty="0"/>
              <a:t>mind rebels at stagnation. Give me problems, give me work, give me the most abstruse cryptogram, or the most intricate analysis, and I am in my own proper atmosphere. But I abhor the dull routine of existence. I crave for mental exaltation</a:t>
            </a:r>
            <a:r>
              <a:rPr lang="en-US" dirty="0" smtClean="0"/>
              <a:t>.” </a:t>
            </a:r>
          </a:p>
          <a:p>
            <a:pPr marL="0" indent="0">
              <a:buNone/>
            </a:pPr>
            <a:r>
              <a:rPr lang="en-US" dirty="0"/>
              <a:t>	</a:t>
            </a:r>
            <a:r>
              <a:rPr lang="en-US" dirty="0" smtClean="0"/>
              <a:t>~Sir Arthur Conan Doyle </a:t>
            </a:r>
          </a:p>
          <a:p>
            <a:pPr marL="0" indent="0">
              <a:buNone/>
            </a:pPr>
            <a:endParaRPr lang="en-US" i="1" dirty="0" smtClean="0"/>
          </a:p>
          <a:p>
            <a:pPr marL="0" indent="0">
              <a:buNone/>
            </a:pPr>
            <a:r>
              <a:rPr lang="en-US" i="1" dirty="0" smtClean="0"/>
              <a:t>What implications does this quotation have for our teaching?</a:t>
            </a:r>
            <a:endParaRPr lang="en-US" i="1" dirty="0"/>
          </a:p>
          <a:p>
            <a:pPr marL="0" indent="0">
              <a:buNone/>
            </a:pPr>
            <a:endParaRPr lang="en-US" dirty="0"/>
          </a:p>
        </p:txBody>
      </p:sp>
    </p:spTree>
    <p:extLst>
      <p:ext uri="{BB962C8B-B14F-4D97-AF65-F5344CB8AC3E}">
        <p14:creationId xmlns:p14="http://schemas.microsoft.com/office/powerpoint/2010/main" val="1308114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lstStyle/>
          <a:p>
            <a:r>
              <a:rPr lang="en-US" dirty="0" err="1" smtClean="0"/>
              <a:t>Probst</a:t>
            </a:r>
            <a:r>
              <a:rPr lang="en-US" dirty="0" smtClean="0"/>
              <a:t>, Robert E. “Dialogue with a Text.” </a:t>
            </a:r>
            <a:r>
              <a:rPr lang="en-US" i="1" dirty="0" smtClean="0"/>
              <a:t>The 	English Journal</a:t>
            </a:r>
            <a:r>
              <a:rPr lang="en-US" dirty="0" smtClean="0"/>
              <a:t> 77.1. (Jan. 1988): 32-38. 	</a:t>
            </a:r>
            <a:r>
              <a:rPr lang="en-US" i="1" dirty="0" smtClean="0"/>
              <a:t>JSTOR. </a:t>
            </a:r>
            <a:r>
              <a:rPr lang="en-US" dirty="0" smtClean="0"/>
              <a:t>Web. 14 June 2012.</a:t>
            </a:r>
          </a:p>
          <a:p>
            <a:r>
              <a:rPr lang="en-US" dirty="0" smtClean="0"/>
              <a:t>---. </a:t>
            </a:r>
            <a:r>
              <a:rPr lang="en-US" i="1" dirty="0" smtClean="0"/>
              <a:t>Response and Analysis: Teaching Literature 	in Secondary School. </a:t>
            </a:r>
            <a:r>
              <a:rPr lang="en-US" dirty="0" smtClean="0"/>
              <a:t>“The Reader and 	other Readers.” 2</a:t>
            </a:r>
            <a:r>
              <a:rPr lang="en-US" baseline="30000" dirty="0" smtClean="0"/>
              <a:t>nd</a:t>
            </a:r>
            <a:r>
              <a:rPr lang="en-US" dirty="0" smtClean="0"/>
              <a:t> ed. Portsmouth: 	Heinemann, 2004. 73. </a:t>
            </a:r>
          </a:p>
          <a:p>
            <a:endParaRPr lang="en-US" dirty="0"/>
          </a:p>
        </p:txBody>
      </p:sp>
    </p:spTree>
    <p:extLst>
      <p:ext uri="{BB962C8B-B14F-4D97-AF65-F5344CB8AC3E}">
        <p14:creationId xmlns:p14="http://schemas.microsoft.com/office/powerpoint/2010/main" val="2098667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a:t>
            </a:r>
            <a:endParaRPr lang="en-US" dirty="0"/>
          </a:p>
        </p:txBody>
      </p:sp>
      <p:sp>
        <p:nvSpPr>
          <p:cNvPr id="3" name="Content Placeholder 2"/>
          <p:cNvSpPr>
            <a:spLocks noGrp="1"/>
          </p:cNvSpPr>
          <p:nvPr>
            <p:ph idx="1"/>
          </p:nvPr>
        </p:nvSpPr>
        <p:spPr/>
        <p:txBody>
          <a:bodyPr/>
          <a:lstStyle/>
          <a:p>
            <a:r>
              <a:rPr lang="en-US" dirty="0" smtClean="0"/>
              <a:t>Excellent source for critical reading strategies</a:t>
            </a:r>
          </a:p>
          <a:p>
            <a:r>
              <a:rPr lang="en-US" dirty="0" smtClean="0">
                <a:hlinkClick r:id="rId2"/>
              </a:rPr>
              <a:t>http://www.bcps.org/offices/lis/models/tips/analyzing.htm</a:t>
            </a:r>
            <a:r>
              <a:rPr lang="en-US" dirty="0" smtClean="0"/>
              <a:t>  </a:t>
            </a:r>
          </a:p>
          <a:p>
            <a:endParaRPr lang="en-US" dirty="0"/>
          </a:p>
        </p:txBody>
      </p:sp>
    </p:spTree>
    <p:extLst>
      <p:ext uri="{BB962C8B-B14F-4D97-AF65-F5344CB8AC3E}">
        <p14:creationId xmlns:p14="http://schemas.microsoft.com/office/powerpoint/2010/main" val="1742251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Think-Write</a:t>
            </a:r>
            <a:endParaRPr lang="en-US" dirty="0"/>
          </a:p>
        </p:txBody>
      </p:sp>
      <p:sp>
        <p:nvSpPr>
          <p:cNvPr id="3" name="Content Placeholder 2"/>
          <p:cNvSpPr>
            <a:spLocks noGrp="1"/>
          </p:cNvSpPr>
          <p:nvPr>
            <p:ph idx="1"/>
          </p:nvPr>
        </p:nvSpPr>
        <p:spPr/>
        <p:txBody>
          <a:bodyPr/>
          <a:lstStyle/>
          <a:p>
            <a:r>
              <a:rPr lang="en-US" dirty="0" smtClean="0"/>
              <a:t>Why </a:t>
            </a:r>
            <a:r>
              <a:rPr lang="en-US" dirty="0"/>
              <a:t>is it important for students to learn how to analyze? </a:t>
            </a:r>
            <a:endParaRPr lang="en-US" dirty="0" smtClean="0"/>
          </a:p>
          <a:p>
            <a:r>
              <a:rPr lang="en-US" dirty="0" smtClean="0"/>
              <a:t>What does analysis look like in your classroom?</a:t>
            </a:r>
            <a:endParaRPr lang="en-US" dirty="0"/>
          </a:p>
        </p:txBody>
      </p:sp>
    </p:spTree>
    <p:extLst>
      <p:ext uri="{BB962C8B-B14F-4D97-AF65-F5344CB8AC3E}">
        <p14:creationId xmlns:p14="http://schemas.microsoft.com/office/powerpoint/2010/main" val="953342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Essential Questions for the next </a:t>
            </a:r>
            <a:r>
              <a:rPr lang="en-US" dirty="0" smtClean="0"/>
              <a:t>70 </a:t>
            </a:r>
            <a:r>
              <a:rPr lang="en-US" dirty="0" smtClean="0"/>
              <a:t>minutes…</a:t>
            </a:r>
            <a:endParaRPr lang="en-US" dirty="0"/>
          </a:p>
        </p:txBody>
      </p:sp>
      <p:sp>
        <p:nvSpPr>
          <p:cNvPr id="3" name="Content Placeholder 2"/>
          <p:cNvSpPr>
            <a:spLocks noGrp="1"/>
          </p:cNvSpPr>
          <p:nvPr>
            <p:ph idx="1"/>
          </p:nvPr>
        </p:nvSpPr>
        <p:spPr/>
        <p:txBody>
          <a:bodyPr>
            <a:normAutofit/>
          </a:bodyPr>
          <a:lstStyle/>
          <a:p>
            <a:r>
              <a:rPr lang="en-US" dirty="0" smtClean="0"/>
              <a:t>How do we go about teaching students to analyze effectively?</a:t>
            </a:r>
          </a:p>
          <a:p>
            <a:r>
              <a:rPr lang="en-US" dirty="0" smtClean="0"/>
              <a:t>How can we scaffold lessons to push students toward a higher level of analysis</a:t>
            </a:r>
            <a:r>
              <a:rPr lang="en-US" dirty="0" smtClean="0"/>
              <a:t>?</a:t>
            </a:r>
          </a:p>
          <a:p>
            <a:endParaRPr lang="en-US" dirty="0"/>
          </a:p>
          <a:p>
            <a:endParaRPr lang="en-US" dirty="0" smtClean="0"/>
          </a:p>
          <a:p>
            <a:endParaRPr lang="en-US" dirty="0"/>
          </a:p>
          <a:p>
            <a:pPr marL="0" indent="0" algn="ctr">
              <a:buNone/>
            </a:pPr>
            <a:r>
              <a:rPr lang="en-US" sz="2600" dirty="0" smtClean="0">
                <a:hlinkClick r:id="rId2"/>
              </a:rPr>
              <a:t>http</a:t>
            </a:r>
            <a:r>
              <a:rPr lang="en-US" sz="2600" dirty="0">
                <a:hlinkClick r:id="rId2"/>
              </a:rPr>
              <a:t>://</a:t>
            </a:r>
            <a:r>
              <a:rPr lang="en-US" sz="2600" dirty="0" smtClean="0">
                <a:hlinkClick r:id="rId2"/>
              </a:rPr>
              <a:t>littrellwritingproject.weebly.com/demo.html</a:t>
            </a:r>
            <a:r>
              <a:rPr lang="en-US" sz="2600" dirty="0" smtClean="0"/>
              <a:t> </a:t>
            </a:r>
            <a:endParaRPr lang="en-US" sz="2600" dirty="0"/>
          </a:p>
        </p:txBody>
      </p:sp>
    </p:spTree>
    <p:extLst>
      <p:ext uri="{BB962C8B-B14F-4D97-AF65-F5344CB8AC3E}">
        <p14:creationId xmlns:p14="http://schemas.microsoft.com/office/powerpoint/2010/main" val="654578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analyze?</a:t>
            </a:r>
            <a:endParaRPr lang="en-US" dirty="0"/>
          </a:p>
        </p:txBody>
      </p:sp>
      <p:sp>
        <p:nvSpPr>
          <p:cNvPr id="3" name="Content Placeholder 2"/>
          <p:cNvSpPr>
            <a:spLocks noGrp="1"/>
          </p:cNvSpPr>
          <p:nvPr>
            <p:ph idx="1"/>
          </p:nvPr>
        </p:nvSpPr>
        <p:spPr/>
        <p:txBody>
          <a:bodyPr>
            <a:normAutofit lnSpcReduction="10000"/>
          </a:bodyPr>
          <a:lstStyle/>
          <a:p>
            <a:r>
              <a:rPr lang="en-US" dirty="0" smtClean="0"/>
              <a:t>To know why you believe what you believe</a:t>
            </a:r>
          </a:p>
          <a:p>
            <a:r>
              <a:rPr lang="en-US" dirty="0" smtClean="0"/>
              <a:t>To learn critical thinking skills essential for participating freely in a democracy</a:t>
            </a:r>
          </a:p>
          <a:p>
            <a:pPr lvl="1"/>
            <a:r>
              <a:rPr lang="en-US" dirty="0" smtClean="0"/>
              <a:t>We want our students to be leaders, not followers (or at least to be well-informed followers).</a:t>
            </a:r>
          </a:p>
          <a:p>
            <a:r>
              <a:rPr lang="en-US" dirty="0"/>
              <a:t>T</a:t>
            </a:r>
            <a:r>
              <a:rPr lang="en-US" dirty="0" smtClean="0"/>
              <a:t>o determine the importance and relevance of information </a:t>
            </a:r>
          </a:p>
          <a:p>
            <a:r>
              <a:rPr lang="en-US" dirty="0" smtClean="0"/>
              <a:t>To determine purpose, reflect upon message, and apply to our own experiences</a:t>
            </a:r>
            <a:endParaRPr lang="en-US" dirty="0"/>
          </a:p>
        </p:txBody>
      </p:sp>
    </p:spTree>
    <p:extLst>
      <p:ext uri="{BB962C8B-B14F-4D97-AF65-F5344CB8AC3E}">
        <p14:creationId xmlns:p14="http://schemas.microsoft.com/office/powerpoint/2010/main" val="1832176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pPr marL="0" indent="0">
              <a:buNone/>
            </a:pPr>
            <a:r>
              <a:rPr lang="en-US" sz="2800" dirty="0" smtClean="0"/>
              <a:t>“The student of literature who hides in the crowd or parrots the thinking of classmates, who learns only to paraphrase the critical judgments of scholars or to memorize peripheral information about the authors’ lives and historical periods, has not begun to learn the literature. Those parroted observations and memorized judgments reflect not less learning, but no learning whatsoever.”</a:t>
            </a:r>
          </a:p>
          <a:p>
            <a:pPr marL="0" indent="0">
              <a:buNone/>
            </a:pPr>
            <a:r>
              <a:rPr lang="en-US" sz="2800" dirty="0" smtClean="0"/>
              <a:t>  ~Probst, Robert E. </a:t>
            </a:r>
            <a:r>
              <a:rPr lang="en-US" sz="2800" i="1" dirty="0" smtClean="0"/>
              <a:t>Response and Analysis:   		Teaching Literature in Secondary School. </a:t>
            </a:r>
            <a:r>
              <a:rPr lang="en-US" sz="2800" dirty="0" smtClean="0"/>
              <a:t>“The 	Reader and other Readers.” 2</a:t>
            </a:r>
            <a:r>
              <a:rPr lang="en-US" sz="2800" baseline="30000" dirty="0" smtClean="0"/>
              <a:t>nd</a:t>
            </a:r>
            <a:r>
              <a:rPr lang="en-US" sz="2800" dirty="0"/>
              <a:t> </a:t>
            </a:r>
            <a:r>
              <a:rPr lang="en-US" sz="2800" dirty="0" smtClean="0"/>
              <a:t>ed. Portsmouth: 	Heinemann, 2004. 73. </a:t>
            </a:r>
            <a:endParaRPr lang="en-US" sz="2800" dirty="0"/>
          </a:p>
        </p:txBody>
      </p:sp>
    </p:spTree>
    <p:extLst>
      <p:ext uri="{BB962C8B-B14F-4D97-AF65-F5344CB8AC3E}">
        <p14:creationId xmlns:p14="http://schemas.microsoft.com/office/powerpoint/2010/main" val="2057131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4000" dirty="0" smtClean="0"/>
              <a:t>Evidence Analysis</a:t>
            </a:r>
            <a:endParaRPr lang="en-US" sz="4000" dirty="0"/>
          </a:p>
        </p:txBody>
      </p:sp>
      <p:sp>
        <p:nvSpPr>
          <p:cNvPr id="3" name="Content Placeholder 2"/>
          <p:cNvSpPr>
            <a:spLocks noGrp="1"/>
          </p:cNvSpPr>
          <p:nvPr>
            <p:ph idx="1"/>
          </p:nvPr>
        </p:nvSpPr>
        <p:spPr>
          <a:xfrm>
            <a:off x="457200" y="685800"/>
            <a:ext cx="8229600" cy="6096000"/>
          </a:xfrm>
        </p:spPr>
        <p:txBody>
          <a:bodyPr>
            <a:noAutofit/>
          </a:bodyPr>
          <a:lstStyle/>
          <a:p>
            <a:r>
              <a:rPr lang="en-US" sz="2650" dirty="0" smtClean="0"/>
              <a:t>Each group has received a different article or passage to read. </a:t>
            </a:r>
          </a:p>
          <a:p>
            <a:pPr marL="514350" indent="-514350">
              <a:buFont typeface="+mj-lt"/>
              <a:buAutoNum type="arabicPeriod"/>
            </a:pPr>
            <a:r>
              <a:rPr lang="en-US" sz="2650" dirty="0" smtClean="0"/>
              <a:t>Read the article or passage, either individually or as a group.</a:t>
            </a:r>
          </a:p>
          <a:p>
            <a:pPr marL="514350" indent="-514350">
              <a:buFont typeface="+mj-lt"/>
              <a:buAutoNum type="arabicPeriod"/>
            </a:pPr>
            <a:r>
              <a:rPr lang="en-US" sz="2650" dirty="0" smtClean="0"/>
              <a:t>Find two direct quotes from the article or passage which tell us something (directly or indirectly) about the person you read about. Write each quote (with citation) on one side of an index card (you will have two cards, one for each quote).</a:t>
            </a:r>
          </a:p>
          <a:p>
            <a:pPr marL="514350" indent="-514350">
              <a:buFont typeface="+mj-lt"/>
              <a:buAutoNum type="arabicPeriod"/>
            </a:pPr>
            <a:r>
              <a:rPr lang="en-US" sz="2650" dirty="0" smtClean="0"/>
              <a:t>On the back of the card, explain the quotation—basically, “What do you think this quote tells us about the person? Why is it important?”</a:t>
            </a:r>
          </a:p>
          <a:p>
            <a:pPr marL="514350" indent="-514350">
              <a:buFont typeface="+mj-lt"/>
              <a:buAutoNum type="arabicPeriod"/>
            </a:pPr>
            <a:r>
              <a:rPr lang="en-US" sz="2650" dirty="0" smtClean="0"/>
              <a:t>See the back of the assignment sheet for an example.</a:t>
            </a:r>
            <a:endParaRPr lang="en-US" sz="2650" dirty="0"/>
          </a:p>
        </p:txBody>
      </p:sp>
    </p:spTree>
    <p:extLst>
      <p:ext uri="{BB962C8B-B14F-4D97-AF65-F5344CB8AC3E}">
        <p14:creationId xmlns:p14="http://schemas.microsoft.com/office/powerpoint/2010/main" val="4227221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Analysis</a:t>
            </a:r>
            <a:endParaRPr lang="en-US" dirty="0"/>
          </a:p>
        </p:txBody>
      </p:sp>
      <p:sp>
        <p:nvSpPr>
          <p:cNvPr id="3" name="Content Placeholder 2"/>
          <p:cNvSpPr>
            <a:spLocks noGrp="1"/>
          </p:cNvSpPr>
          <p:nvPr>
            <p:ph idx="1"/>
          </p:nvPr>
        </p:nvSpPr>
        <p:spPr/>
        <p:txBody>
          <a:bodyPr/>
          <a:lstStyle/>
          <a:p>
            <a:r>
              <a:rPr lang="en-US" dirty="0" smtClean="0"/>
              <a:t>On-going activity as we read</a:t>
            </a:r>
          </a:p>
          <a:p>
            <a:r>
              <a:rPr lang="en-US" dirty="0" smtClean="0"/>
              <a:t>Exit-slip</a:t>
            </a:r>
          </a:p>
          <a:p>
            <a:r>
              <a:rPr lang="en-US" dirty="0" smtClean="0"/>
              <a:t>Quick group activity</a:t>
            </a:r>
          </a:p>
          <a:p>
            <a:r>
              <a:rPr lang="en-US" dirty="0" smtClean="0"/>
              <a:t>Discussion</a:t>
            </a:r>
          </a:p>
          <a:p>
            <a:r>
              <a:rPr lang="en-US" dirty="0" smtClean="0"/>
              <a:t>Can be used with short excerpts or longer passages</a:t>
            </a:r>
            <a:endParaRPr lang="en-US" dirty="0"/>
          </a:p>
        </p:txBody>
      </p:sp>
    </p:spTree>
    <p:extLst>
      <p:ext uri="{BB962C8B-B14F-4D97-AF65-F5344CB8AC3E}">
        <p14:creationId xmlns:p14="http://schemas.microsoft.com/office/powerpoint/2010/main" val="267108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since we’re scaffolding analysis…</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Think of the person you read about in the previous activity.</a:t>
            </a:r>
          </a:p>
          <a:p>
            <a:r>
              <a:rPr lang="en-US" dirty="0" smtClean="0"/>
              <a:t>Now, imagine performing an autopsy on that person’s character. What does that person deem important? What motivates that person? How would you portray this to someone else?</a:t>
            </a:r>
          </a:p>
        </p:txBody>
      </p:sp>
    </p:spTree>
    <p:extLst>
      <p:ext uri="{BB962C8B-B14F-4D97-AF65-F5344CB8AC3E}">
        <p14:creationId xmlns:p14="http://schemas.microsoft.com/office/powerpoint/2010/main" val="3830070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000" u="sng" dirty="0" smtClean="0"/>
              <a:t>Post-Mortem of a Protagonist (</a:t>
            </a:r>
            <a:r>
              <a:rPr lang="en-US" sz="3000" i="1" u="sng" dirty="0" smtClean="0"/>
              <a:t>or </a:t>
            </a:r>
            <a:r>
              <a:rPr lang="en-US" sz="3000" u="sng" dirty="0" smtClean="0"/>
              <a:t>Body Biography)</a:t>
            </a:r>
            <a:endParaRPr lang="en-US" sz="3000" u="sng" dirty="0"/>
          </a:p>
        </p:txBody>
      </p:sp>
      <p:sp>
        <p:nvSpPr>
          <p:cNvPr id="3" name="Content Placeholder 2"/>
          <p:cNvSpPr>
            <a:spLocks noGrp="1"/>
          </p:cNvSpPr>
          <p:nvPr>
            <p:ph idx="1"/>
          </p:nvPr>
        </p:nvSpPr>
        <p:spPr>
          <a:xfrm>
            <a:off x="457200" y="1143000"/>
            <a:ext cx="8229600" cy="5334000"/>
          </a:xfrm>
        </p:spPr>
        <p:txBody>
          <a:bodyPr>
            <a:normAutofit lnSpcReduction="10000"/>
          </a:bodyPr>
          <a:lstStyle/>
          <a:p>
            <a:r>
              <a:rPr lang="en-US" sz="3000" dirty="0" smtClean="0"/>
              <a:t>Researched and promoted by Laying the Foundation</a:t>
            </a:r>
          </a:p>
          <a:p>
            <a:r>
              <a:rPr lang="en-US" sz="3000" dirty="0" smtClean="0"/>
              <a:t>Forces students to think outside the proverbial box</a:t>
            </a:r>
          </a:p>
          <a:p>
            <a:r>
              <a:rPr lang="en-US" sz="3000" dirty="0" smtClean="0"/>
              <a:t>Allows students to create information based upon textual evidence and to present this information to their peers and other school personnel</a:t>
            </a:r>
          </a:p>
          <a:p>
            <a:r>
              <a:rPr lang="en-US" sz="3000" dirty="0" smtClean="0"/>
              <a:t>Cognitive and </a:t>
            </a:r>
            <a:r>
              <a:rPr lang="en-US" sz="3000" dirty="0"/>
              <a:t>S</a:t>
            </a:r>
            <a:r>
              <a:rPr lang="en-US" sz="3000" dirty="0" smtClean="0"/>
              <a:t>ocial Best </a:t>
            </a:r>
            <a:r>
              <a:rPr lang="en-US" sz="3000" dirty="0"/>
              <a:t>P</a:t>
            </a:r>
            <a:r>
              <a:rPr lang="en-US" sz="3000" dirty="0" smtClean="0"/>
              <a:t>ractice: students work together to create their own information and communicate through writing, speaking, drawing, and visual arts.</a:t>
            </a:r>
          </a:p>
          <a:p>
            <a:endParaRPr lang="en-US" dirty="0" smtClean="0"/>
          </a:p>
          <a:p>
            <a:endParaRPr lang="en-US" dirty="0"/>
          </a:p>
        </p:txBody>
      </p:sp>
    </p:spTree>
    <p:extLst>
      <p:ext uri="{BB962C8B-B14F-4D97-AF65-F5344CB8AC3E}">
        <p14:creationId xmlns:p14="http://schemas.microsoft.com/office/powerpoint/2010/main" val="2534328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TotalTime>
  <Words>751</Words>
  <Application>Microsoft Office PowerPoint</Application>
  <PresentationFormat>On-screen Show (4:3)</PresentationFormat>
  <Paragraphs>78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Engraining the Art of Analysis: Teaching Students to Dig a Little Deeper  </vt:lpstr>
      <vt:lpstr>Think-Write</vt:lpstr>
      <vt:lpstr>Essential Questions for the next 70 minutes…</vt:lpstr>
      <vt:lpstr>Why analyze?</vt:lpstr>
      <vt:lpstr>PowerPoint Presentation</vt:lpstr>
      <vt:lpstr>Evidence Analysis</vt:lpstr>
      <vt:lpstr>Evidence Analysis</vt:lpstr>
      <vt:lpstr>So, since we’re scaffolding analysis…</vt:lpstr>
      <vt:lpstr>Post-Mortem of a Protagonist (or Body Biography)</vt:lpstr>
      <vt:lpstr>Best Practice</vt:lpstr>
      <vt:lpstr>Post-Mortem Analysis of ________.</vt:lpstr>
      <vt:lpstr>PowerPoint Presentation</vt:lpstr>
      <vt:lpstr>PowerPoint Presentation</vt:lpstr>
      <vt:lpstr>PowerPoint Presentation</vt:lpstr>
      <vt:lpstr>PowerPoint Presentation</vt:lpstr>
      <vt:lpstr>Works Cited</vt:lpstr>
      <vt:lpstr>Resource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Engraining the Art of Analysis: Teaching Students to Dig a Little Deeper</dc:title>
  <dc:creator>Joey</dc:creator>
  <cp:lastModifiedBy>Joey</cp:lastModifiedBy>
  <cp:revision>37</cp:revision>
  <dcterms:created xsi:type="dcterms:W3CDTF">2012-06-16T17:18:39Z</dcterms:created>
  <dcterms:modified xsi:type="dcterms:W3CDTF">2012-06-17T18:16:25Z</dcterms:modified>
</cp:coreProperties>
</file>